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  <p:sldMasterId id="2147483775" r:id="rId2"/>
    <p:sldMasterId id="2147483809" r:id="rId3"/>
    <p:sldMasterId id="2147483859" r:id="rId4"/>
    <p:sldMasterId id="2147483876" r:id="rId5"/>
  </p:sldMasterIdLst>
  <p:notesMasterIdLst>
    <p:notesMasterId r:id="rId77"/>
  </p:notesMasterIdLst>
  <p:handoutMasterIdLst>
    <p:handoutMasterId r:id="rId78"/>
  </p:handoutMasterIdLst>
  <p:sldIdLst>
    <p:sldId id="712" r:id="rId6"/>
    <p:sldId id="804" r:id="rId7"/>
    <p:sldId id="713" r:id="rId8"/>
    <p:sldId id="807" r:id="rId9"/>
    <p:sldId id="854" r:id="rId10"/>
    <p:sldId id="715" r:id="rId11"/>
    <p:sldId id="797" r:id="rId12"/>
    <p:sldId id="798" r:id="rId13"/>
    <p:sldId id="799" r:id="rId14"/>
    <p:sldId id="803" r:id="rId15"/>
    <p:sldId id="801" r:id="rId16"/>
    <p:sldId id="820" r:id="rId17"/>
    <p:sldId id="821" r:id="rId18"/>
    <p:sldId id="822" r:id="rId19"/>
    <p:sldId id="808" r:id="rId20"/>
    <p:sldId id="811" r:id="rId21"/>
    <p:sldId id="810" r:id="rId22"/>
    <p:sldId id="813" r:id="rId23"/>
    <p:sldId id="812" r:id="rId24"/>
    <p:sldId id="814" r:id="rId25"/>
    <p:sldId id="752" r:id="rId26"/>
    <p:sldId id="753" r:id="rId27"/>
    <p:sldId id="716" r:id="rId28"/>
    <p:sldId id="815" r:id="rId29"/>
    <p:sldId id="832" r:id="rId30"/>
    <p:sldId id="833" r:id="rId31"/>
    <p:sldId id="766" r:id="rId32"/>
    <p:sldId id="768" r:id="rId33"/>
    <p:sldId id="819" r:id="rId34"/>
    <p:sldId id="769" r:id="rId35"/>
    <p:sldId id="770" r:id="rId36"/>
    <p:sldId id="771" r:id="rId37"/>
    <p:sldId id="806" r:id="rId38"/>
    <p:sldId id="717" r:id="rId39"/>
    <p:sldId id="824" r:id="rId40"/>
    <p:sldId id="825" r:id="rId41"/>
    <p:sldId id="826" r:id="rId42"/>
    <p:sldId id="827" r:id="rId43"/>
    <p:sldId id="718" r:id="rId44"/>
    <p:sldId id="828" r:id="rId45"/>
    <p:sldId id="834" r:id="rId46"/>
    <p:sldId id="719" r:id="rId47"/>
    <p:sldId id="816" r:id="rId48"/>
    <p:sldId id="817" r:id="rId49"/>
    <p:sldId id="829" r:id="rId50"/>
    <p:sldId id="831" r:id="rId51"/>
    <p:sldId id="818" r:id="rId52"/>
    <p:sldId id="823" r:id="rId53"/>
    <p:sldId id="720" r:id="rId54"/>
    <p:sldId id="835" r:id="rId55"/>
    <p:sldId id="836" r:id="rId56"/>
    <p:sldId id="837" r:id="rId57"/>
    <p:sldId id="838" r:id="rId58"/>
    <p:sldId id="721" r:id="rId59"/>
    <p:sldId id="839" r:id="rId60"/>
    <p:sldId id="841" r:id="rId61"/>
    <p:sldId id="722" r:id="rId62"/>
    <p:sldId id="842" r:id="rId63"/>
    <p:sldId id="843" r:id="rId64"/>
    <p:sldId id="723" r:id="rId65"/>
    <p:sldId id="844" r:id="rId66"/>
    <p:sldId id="845" r:id="rId67"/>
    <p:sldId id="724" r:id="rId68"/>
    <p:sldId id="846" r:id="rId69"/>
    <p:sldId id="848" r:id="rId70"/>
    <p:sldId id="849" r:id="rId71"/>
    <p:sldId id="850" r:id="rId72"/>
    <p:sldId id="851" r:id="rId73"/>
    <p:sldId id="725" r:id="rId74"/>
    <p:sldId id="852" r:id="rId75"/>
    <p:sldId id="853" r:id="rId76"/>
  </p:sldIdLst>
  <p:sldSz cx="12192000" cy="6858000"/>
  <p:notesSz cx="6858000" cy="9144000"/>
  <p:defaultTextStyle>
    <a:defPPr>
      <a:defRPr lang="he-IL"/>
    </a:defPPr>
    <a:lvl1pPr marL="0" algn="r" defTabSz="914340" rtl="1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1" algn="r" defTabSz="914340" rtl="1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40" algn="r" defTabSz="914340" rtl="1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11" algn="r" defTabSz="914340" rtl="1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81" algn="r" defTabSz="914340" rtl="1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52" algn="r" defTabSz="914340" rtl="1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22" algn="r" defTabSz="914340" rtl="1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92" algn="r" defTabSz="914340" rtl="1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63" algn="r" defTabSz="914340" rtl="1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orient="horz" pos="3929" userDrawn="1">
          <p15:clr>
            <a:srgbClr val="A4A3A4"/>
          </p15:clr>
        </p15:guide>
        <p15:guide id="3" pos="3840">
          <p15:clr>
            <a:srgbClr val="A4A3A4"/>
          </p15:clr>
        </p15:guide>
        <p15:guide id="4" orient="horz" pos="4031">
          <p15:clr>
            <a:srgbClr val="A4A3A4"/>
          </p15:clr>
        </p15:guide>
        <p15:guide id="5" pos="1043">
          <p15:clr>
            <a:srgbClr val="A4A3A4"/>
          </p15:clr>
        </p15:guide>
        <p15:guide id="6" pos="6704">
          <p15:clr>
            <a:srgbClr val="A4A3A4"/>
          </p15:clr>
        </p15:guide>
        <p15:guide id="7" pos="1027">
          <p15:clr>
            <a:srgbClr val="A4A3A4"/>
          </p15:clr>
        </p15:guide>
        <p15:guide id="8" orient="horz" pos="2446">
          <p15:clr>
            <a:srgbClr val="A4A3A4"/>
          </p15:clr>
        </p15:guide>
        <p15:guide id="9" orient="horz" pos="1077">
          <p15:clr>
            <a:srgbClr val="A4A3A4"/>
          </p15:clr>
        </p15:guide>
        <p15:guide id="10" pos="3700">
          <p15:clr>
            <a:srgbClr val="A4A3A4"/>
          </p15:clr>
        </p15:guide>
        <p15:guide id="11" pos="1069">
          <p15:clr>
            <a:srgbClr val="A4A3A4"/>
          </p15:clr>
        </p15:guide>
        <p15:guide id="12" pos="6820">
          <p15:clr>
            <a:srgbClr val="A4A3A4"/>
          </p15:clr>
        </p15:guide>
        <p15:guide id="13" pos="187">
          <p15:clr>
            <a:srgbClr val="A4A3A4"/>
          </p15:clr>
        </p15:guide>
        <p15:guide id="14" pos="964">
          <p15:clr>
            <a:srgbClr val="A4A3A4"/>
          </p15:clr>
        </p15:guide>
        <p15:guide id="15" orient="horz" pos="3688">
          <p15:clr>
            <a:srgbClr val="A4A3A4"/>
          </p15:clr>
        </p15:guide>
        <p15:guide id="16" orient="horz" pos="1384">
          <p15:clr>
            <a:srgbClr val="A4A3A4"/>
          </p15:clr>
        </p15:guide>
        <p15:guide id="17" orient="horz" pos="999">
          <p15:clr>
            <a:srgbClr val="A4A3A4"/>
          </p15:clr>
        </p15:guide>
        <p15:guide id="18" pos="2303">
          <p15:clr>
            <a:srgbClr val="A4A3A4"/>
          </p15:clr>
        </p15:guide>
        <p15:guide id="19" pos="7490">
          <p15:clr>
            <a:srgbClr val="A4A3A4"/>
          </p15:clr>
        </p15:guide>
        <p15:guide id="20" pos="7587">
          <p15:clr>
            <a:srgbClr val="A4A3A4"/>
          </p15:clr>
        </p15:guide>
        <p15:guide id="21" pos="258">
          <p15:clr>
            <a:srgbClr val="A4A3A4"/>
          </p15:clr>
        </p15:guide>
        <p15:guide id="22" pos="93">
          <p15:clr>
            <a:srgbClr val="A4A3A4"/>
          </p15:clr>
        </p15:guide>
        <p15:guide id="23" orient="horz" pos="3403">
          <p15:clr>
            <a:srgbClr val="A4A3A4"/>
          </p15:clr>
        </p15:guide>
        <p15:guide id="24" orient="horz" pos="2559">
          <p15:clr>
            <a:srgbClr val="A4A3A4"/>
          </p15:clr>
        </p15:guide>
        <p15:guide id="25" orient="horz" pos="1919">
          <p15:clr>
            <a:srgbClr val="A4A3A4"/>
          </p15:clr>
        </p15:guide>
        <p15:guide id="26" orient="horz" pos="2238">
          <p15:clr>
            <a:srgbClr val="A4A3A4"/>
          </p15:clr>
        </p15:guide>
        <p15:guide id="27" orient="horz" pos="1638">
          <p15:clr>
            <a:srgbClr val="A4A3A4"/>
          </p15:clr>
        </p15:guide>
        <p15:guide id="28" pos="5261">
          <p15:clr>
            <a:srgbClr val="A4A3A4"/>
          </p15:clr>
        </p15:guide>
        <p15:guide id="29" pos="3643">
          <p15:clr>
            <a:srgbClr val="A4A3A4"/>
          </p15:clr>
        </p15:guide>
        <p15:guide id="30" pos="6868">
          <p15:clr>
            <a:srgbClr val="A4A3A4"/>
          </p15:clr>
        </p15:guide>
        <p15:guide id="31" pos="2622">
          <p15:clr>
            <a:srgbClr val="A4A3A4"/>
          </p15:clr>
        </p15:guide>
        <p15:guide id="32" pos="7325">
          <p15:clr>
            <a:srgbClr val="A4A3A4"/>
          </p15:clr>
        </p15:guide>
        <p15:guide id="33" pos="757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tan Fisher" initials="EF" lastIdx="11" clrIdx="0">
    <p:extLst/>
  </p:cmAuthor>
  <p:cmAuthor id="2" name="Eyal Livn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9"/>
    <a:srgbClr val="51BC1C"/>
    <a:srgbClr val="7F7F7F"/>
    <a:srgbClr val="18A7E1"/>
    <a:srgbClr val="F89B25"/>
    <a:srgbClr val="45C811"/>
    <a:srgbClr val="E7F4FC"/>
    <a:srgbClr val="FEFFCF"/>
    <a:srgbClr val="558ED5"/>
    <a:srgbClr val="129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88" autoAdjust="0"/>
    <p:restoredTop sz="50000" autoAdjust="0"/>
  </p:normalViewPr>
  <p:slideViewPr>
    <p:cSldViewPr snapToGrid="0" showGuides="1">
      <p:cViewPr varScale="1">
        <p:scale>
          <a:sx n="74" d="100"/>
          <a:sy n="74" d="100"/>
        </p:scale>
        <p:origin x="738" y="54"/>
      </p:cViewPr>
      <p:guideLst>
        <p:guide orient="horz"/>
        <p:guide orient="horz" pos="3929"/>
        <p:guide pos="3840"/>
        <p:guide orient="horz" pos="4031"/>
        <p:guide pos="1043"/>
        <p:guide pos="6704"/>
        <p:guide pos="1027"/>
        <p:guide orient="horz" pos="2446"/>
        <p:guide orient="horz" pos="1077"/>
        <p:guide pos="3700"/>
        <p:guide pos="1069"/>
        <p:guide pos="6820"/>
        <p:guide pos="187"/>
        <p:guide pos="964"/>
        <p:guide orient="horz" pos="3688"/>
        <p:guide orient="horz" pos="1384"/>
        <p:guide orient="horz" pos="999"/>
        <p:guide pos="2303"/>
        <p:guide pos="7490"/>
        <p:guide pos="7587"/>
        <p:guide pos="258"/>
        <p:guide pos="93"/>
        <p:guide orient="horz" pos="3403"/>
        <p:guide orient="horz" pos="2559"/>
        <p:guide orient="horz" pos="1919"/>
        <p:guide orient="horz" pos="2238"/>
        <p:guide orient="horz" pos="1638"/>
        <p:guide pos="5261"/>
        <p:guide pos="3643"/>
        <p:guide pos="6868"/>
        <p:guide pos="2622"/>
        <p:guide pos="7325"/>
        <p:guide pos="75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8" d="100"/>
        <a:sy n="158" d="100"/>
      </p:scale>
      <p:origin x="0" y="286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227DB-CCDE-0048-A540-A55FEFBF7330}" type="datetimeFigureOut">
              <a:rPr lang="en-US" smtClean="0"/>
              <a:t>5/26/2016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FBA26-500C-6349-9EF3-14B5D37997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3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26BA658-9B68-4355-A8D3-E42FC198792A}" type="datetimeFigureOut">
              <a:rPr lang="en-US" smtClean="0"/>
              <a:t>5/26/2016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840C19A-70FB-4C18-8F9B-780292489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5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34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r" defTabSz="91434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0" algn="r" defTabSz="91434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r" defTabSz="91434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r" defTabSz="91434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2" algn="r" defTabSz="91434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2" algn="r" defTabSz="91434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2" algn="r" defTabSz="91434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3" algn="r" defTabSz="91434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556995"/>
          </a:xfrm>
          <a:solidFill>
            <a:srgbClr val="4D575D"/>
          </a:solidFill>
        </p:spPr>
        <p:txBody>
          <a:bodyPr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62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52499"/>
            <a:ext cx="2628900" cy="52244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52499"/>
            <a:ext cx="7734300" cy="522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1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306" y="6452734"/>
            <a:ext cx="963468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 dirty="0">
              <a:solidFill>
                <a:srgbClr val="66747C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0045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2" y="2620524"/>
            <a:ext cx="6094878" cy="3918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2" y="2620524"/>
            <a:ext cx="6094878" cy="3918960"/>
          </a:xfrm>
          <a:prstGeom prst="rect">
            <a:avLst/>
          </a:prstGeom>
        </p:spPr>
      </p:pic>
      <p:sp>
        <p:nvSpPr>
          <p:cNvPr id="15" name="Freeform 14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1800">
              <a:solidFill>
                <a:srgbClr val="66747C"/>
              </a:solidFill>
              <a:latin typeface="Calibri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1800">
              <a:solidFill>
                <a:srgbClr val="66747C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131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1" y="1649096"/>
            <a:ext cx="5068257" cy="3248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1" y="1649096"/>
            <a:ext cx="5068257" cy="3248883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1800">
              <a:solidFill>
                <a:srgbClr val="66747C"/>
              </a:solidFill>
              <a:latin typeface="Calibri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1800">
              <a:solidFill>
                <a:srgbClr val="66747C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0024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5032856" cy="7717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0122" y="3081528"/>
            <a:ext cx="2642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7200" b="1" dirty="0">
                <a:solidFill>
                  <a:srgbClr val="353839"/>
                </a:solidFill>
                <a:latin typeface="Calibri"/>
              </a:rPr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25"/>
            <a:ext cx="15032856" cy="7716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22" y="3081528"/>
            <a:ext cx="2642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7200" b="1" dirty="0">
                <a:solidFill>
                  <a:srgbClr val="353839"/>
                </a:solidFill>
                <a:latin typeface="Calibri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32782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9" y="-18421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599" y="6356350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0" y="2838071"/>
            <a:ext cx="10515600" cy="1242874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0" y="4357292"/>
            <a:ext cx="105156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0" y="0"/>
            <a:ext cx="4034940" cy="29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23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51555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2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2" y="6356352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257" y="5974383"/>
            <a:ext cx="2182513" cy="4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50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757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8461" y="6269983"/>
            <a:ext cx="1700339" cy="37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1302" y="5456065"/>
            <a:ext cx="3721919" cy="942203"/>
            <a:chOff x="309308" y="5349875"/>
            <a:chExt cx="4520319" cy="11443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819" y="1"/>
            <a:ext cx="4034940" cy="298049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65414" y="1980987"/>
            <a:ext cx="9653513" cy="2387600"/>
          </a:xfrm>
        </p:spPr>
        <p:txBody>
          <a:bodyPr anchor="ctr"/>
          <a:lstStyle>
            <a:lvl1pPr algn="ctr">
              <a:defRPr sz="6000">
                <a:solidFill>
                  <a:srgbClr val="35383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81388" y="4802749"/>
            <a:ext cx="3331803" cy="1655763"/>
          </a:xfrm>
        </p:spPr>
        <p:txBody>
          <a:bodyPr>
            <a:normAutofit/>
          </a:bodyPr>
          <a:lstStyle>
            <a:lvl1pPr marL="0" indent="0" algn="l">
              <a:buNone/>
              <a:defRPr sz="19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48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15902"/>
            <a:ext cx="10515600" cy="52069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202"/>
            <a:ext cx="10515600" cy="5404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6667" y="293509"/>
            <a:ext cx="557215" cy="456051"/>
            <a:chOff x="10802938" y="304006"/>
            <a:chExt cx="550862" cy="450850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994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52503"/>
            <a:ext cx="5181600" cy="5050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52503"/>
            <a:ext cx="5181600" cy="5050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3167" y="141109"/>
            <a:ext cx="557215" cy="456051"/>
            <a:chOff x="10802938" y="304006"/>
            <a:chExt cx="550862" cy="450850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167" y="141109"/>
            <a:ext cx="557215" cy="456051"/>
            <a:chOff x="10802938" y="304006"/>
            <a:chExt cx="550862" cy="450850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92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757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8462" y="6269981"/>
            <a:ext cx="1700338" cy="37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1300" y="5456066"/>
            <a:ext cx="3721918" cy="942201"/>
            <a:chOff x="309308" y="5349875"/>
            <a:chExt cx="4520319" cy="11443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817" y="0"/>
            <a:ext cx="4034940" cy="298049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65412" y="1980986"/>
            <a:ext cx="9653513" cy="2387600"/>
          </a:xfrm>
        </p:spPr>
        <p:txBody>
          <a:bodyPr anchor="ctr"/>
          <a:lstStyle>
            <a:lvl1pPr algn="ctr">
              <a:defRPr sz="6000">
                <a:solidFill>
                  <a:srgbClr val="35383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81387" y="4802749"/>
            <a:ext cx="3331802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18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1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52502"/>
            <a:ext cx="6172200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500"/>
            </a:lvl1pPr>
            <a:lvl2pPr marL="457171" indent="0">
              <a:buNone/>
              <a:defRPr sz="1500"/>
            </a:lvl2pPr>
            <a:lvl3pPr marL="914340" indent="0">
              <a:buNone/>
              <a:defRPr sz="1200"/>
            </a:lvl3pPr>
            <a:lvl4pPr marL="1371511" indent="0">
              <a:buNone/>
              <a:defRPr sz="1100"/>
            </a:lvl4pPr>
            <a:lvl5pPr marL="1828681" indent="0">
              <a:buNone/>
              <a:defRPr sz="1100"/>
            </a:lvl5pPr>
            <a:lvl6pPr marL="2285852" indent="0">
              <a:buNone/>
              <a:defRPr sz="1100"/>
            </a:lvl6pPr>
            <a:lvl7pPr marL="2743022" indent="0">
              <a:buNone/>
              <a:defRPr sz="1100"/>
            </a:lvl7pPr>
            <a:lvl8pPr marL="3200192" indent="0">
              <a:buNone/>
              <a:defRPr sz="1100"/>
            </a:lvl8pPr>
            <a:lvl9pPr marL="36573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34889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1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52502"/>
            <a:ext cx="6172200" cy="4908551"/>
          </a:xfrm>
        </p:spPr>
        <p:txBody>
          <a:bodyPr/>
          <a:lstStyle>
            <a:lvl1pPr marL="0" indent="0">
              <a:buNone/>
              <a:defRPr sz="3200"/>
            </a:lvl1pPr>
            <a:lvl2pPr marL="457171" indent="0">
              <a:buNone/>
              <a:defRPr sz="2800"/>
            </a:lvl2pPr>
            <a:lvl3pPr marL="914340" indent="0">
              <a:buNone/>
              <a:defRPr sz="2400"/>
            </a:lvl3pPr>
            <a:lvl4pPr marL="1371511" indent="0">
              <a:buNone/>
              <a:defRPr sz="2100"/>
            </a:lvl4pPr>
            <a:lvl5pPr marL="1828681" indent="0">
              <a:buNone/>
              <a:defRPr sz="2100"/>
            </a:lvl5pPr>
            <a:lvl6pPr marL="2285852" indent="0">
              <a:buNone/>
              <a:defRPr sz="2100"/>
            </a:lvl6pPr>
            <a:lvl7pPr marL="2743022" indent="0">
              <a:buNone/>
              <a:defRPr sz="2100"/>
            </a:lvl7pPr>
            <a:lvl8pPr marL="3200192" indent="0">
              <a:buNone/>
              <a:defRPr sz="2100"/>
            </a:lvl8pPr>
            <a:lvl9pPr marL="3657363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500"/>
            </a:lvl1pPr>
            <a:lvl2pPr marL="457171" indent="0">
              <a:buNone/>
              <a:defRPr sz="1500"/>
            </a:lvl2pPr>
            <a:lvl3pPr marL="914340" indent="0">
              <a:buNone/>
              <a:defRPr sz="1200"/>
            </a:lvl3pPr>
            <a:lvl4pPr marL="1371511" indent="0">
              <a:buNone/>
              <a:defRPr sz="1100"/>
            </a:lvl4pPr>
            <a:lvl5pPr marL="1828681" indent="0">
              <a:buNone/>
              <a:defRPr sz="1100"/>
            </a:lvl5pPr>
            <a:lvl6pPr marL="2285852" indent="0">
              <a:buNone/>
              <a:defRPr sz="1100"/>
            </a:lvl6pPr>
            <a:lvl7pPr marL="2743022" indent="0">
              <a:buNone/>
              <a:defRPr sz="1100"/>
            </a:lvl7pPr>
            <a:lvl8pPr marL="3200192" indent="0">
              <a:buNone/>
              <a:defRPr sz="1100"/>
            </a:lvl8pPr>
            <a:lvl9pPr marL="36573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921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2" y="6356352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1" y="2883641"/>
            <a:ext cx="10515600" cy="124287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1" y="4442620"/>
            <a:ext cx="10515600" cy="1655763"/>
          </a:xfrm>
        </p:spPr>
        <p:txBody>
          <a:bodyPr>
            <a:normAutofit/>
          </a:bodyPr>
          <a:lstStyle>
            <a:lvl1pPr marL="0" indent="0" algn="l">
              <a:buNone/>
              <a:defRPr sz="19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2" y="1"/>
            <a:ext cx="4034940" cy="2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76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5400000">
            <a:off x="9798029" y="2398207"/>
            <a:ext cx="4068275" cy="71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5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952499"/>
            <a:ext cx="2628900" cy="52244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952502"/>
            <a:ext cx="7734300" cy="522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64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67157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851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747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3" y="2620524"/>
            <a:ext cx="6094879" cy="3918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3" y="2620524"/>
            <a:ext cx="6094879" cy="3918960"/>
          </a:xfrm>
          <a:prstGeom prst="rect">
            <a:avLst/>
          </a:prstGeom>
        </p:spPr>
      </p:pic>
      <p:sp>
        <p:nvSpPr>
          <p:cNvPr id="15" name="Freeform 14"/>
          <p:cNvSpPr>
            <a:spLocks/>
          </p:cNvSpPr>
          <p:nvPr/>
        </p:nvSpPr>
        <p:spPr bwMode="auto">
          <a:xfrm>
            <a:off x="10759892" y="2280299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132040" y="3629239"/>
            <a:ext cx="2891467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6398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4" y="1649098"/>
            <a:ext cx="5068257" cy="3248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4" y="1649098"/>
            <a:ext cx="5068257" cy="3248884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10759892" y="2280299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132040" y="3629239"/>
            <a:ext cx="2891467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71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520699"/>
          </a:xfrm>
          <a:solidFill>
            <a:srgbClr val="4D575D"/>
          </a:solidFill>
        </p:spPr>
        <p:txBody>
          <a:bodyPr>
            <a:no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200"/>
            <a:ext cx="10515600" cy="5404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58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5032856" cy="7717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0124" y="3081531"/>
            <a:ext cx="2642557" cy="1200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US" sz="7200" b="1" dirty="0">
                <a:solidFill>
                  <a:srgbClr val="353839"/>
                </a:solidFill>
                <a:latin typeface="Calibri"/>
              </a:rPr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27"/>
            <a:ext cx="15032856" cy="7716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24" y="3081531"/>
            <a:ext cx="2642557" cy="1200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US" sz="7200" b="1" dirty="0">
                <a:solidFill>
                  <a:srgbClr val="353839"/>
                </a:solidFill>
                <a:latin typeface="Calibri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3998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9" y="-18421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2" y="6356352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1" y="2838071"/>
            <a:ext cx="10515600" cy="124287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1" y="4357292"/>
            <a:ext cx="10515600" cy="1655763"/>
          </a:xfrm>
        </p:spPr>
        <p:txBody>
          <a:bodyPr>
            <a:normAutofit/>
          </a:bodyPr>
          <a:lstStyle>
            <a:lvl1pPr marL="0" indent="0" algn="l">
              <a:buNone/>
              <a:defRPr sz="19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2" y="1"/>
            <a:ext cx="4034940" cy="2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46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556995"/>
          </a:xfrm>
          <a:solidFill>
            <a:srgbClr val="4D575D"/>
          </a:solidFill>
        </p:spPr>
        <p:txBody>
          <a:bodyPr>
            <a:norm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7352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757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8462" y="6269981"/>
            <a:ext cx="1700338" cy="37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1300" y="5456066"/>
            <a:ext cx="3721918" cy="942201"/>
            <a:chOff x="309308" y="5349875"/>
            <a:chExt cx="4520319" cy="11443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817" y="0"/>
            <a:ext cx="4034940" cy="298049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65412" y="1980986"/>
            <a:ext cx="9653513" cy="2387600"/>
          </a:xfrm>
        </p:spPr>
        <p:txBody>
          <a:bodyPr anchor="ctr"/>
          <a:lstStyle>
            <a:lvl1pPr algn="ctr">
              <a:defRPr sz="6000">
                <a:solidFill>
                  <a:srgbClr val="35383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81387" y="4802749"/>
            <a:ext cx="3331802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657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520699"/>
          </a:xfrm>
          <a:solidFill>
            <a:srgbClr val="4D575D"/>
          </a:solidFill>
        </p:spPr>
        <p:txBody>
          <a:bodyPr>
            <a:no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200"/>
            <a:ext cx="10515600" cy="5404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856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52500"/>
            <a:ext cx="5181600" cy="5050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52500"/>
            <a:ext cx="5181600" cy="5050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3165" y="141109"/>
            <a:ext cx="557215" cy="456050"/>
            <a:chOff x="10802938" y="304006"/>
            <a:chExt cx="550862" cy="450850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66747C"/>
                </a:solidFill>
                <a:latin typeface="Calibri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66747C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165" y="141109"/>
            <a:ext cx="557215" cy="456050"/>
            <a:chOff x="10802938" y="304006"/>
            <a:chExt cx="550862" cy="450850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66747C"/>
                </a:solidFill>
                <a:latin typeface="Calibri"/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66747C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869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0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52501"/>
            <a:ext cx="6172200" cy="4908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929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0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52501"/>
            <a:ext cx="6172200" cy="49085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219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599" y="6356350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0" y="2883640"/>
            <a:ext cx="10515600" cy="1242874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0" y="4442620"/>
            <a:ext cx="105156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0" y="0"/>
            <a:ext cx="4034940" cy="29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31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51555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3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599" y="6356350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1300" y="5456066"/>
            <a:ext cx="3721918" cy="942201"/>
            <a:chOff x="309308" y="5349875"/>
            <a:chExt cx="4520319" cy="11443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936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52500"/>
            <a:ext cx="5181600" cy="5050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52500"/>
            <a:ext cx="5181600" cy="5050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3165" y="141109"/>
            <a:ext cx="557215" cy="456050"/>
            <a:chOff x="10802938" y="304006"/>
            <a:chExt cx="550862" cy="450850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66747C"/>
                </a:solidFill>
                <a:latin typeface="Calibri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66747C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165" y="141109"/>
            <a:ext cx="557215" cy="456050"/>
            <a:chOff x="10802938" y="304006"/>
            <a:chExt cx="550862" cy="450850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66747C"/>
                </a:solidFill>
                <a:latin typeface="Calibri"/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66747C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7254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5400000">
            <a:off x="9798030" y="2398205"/>
            <a:ext cx="4068274" cy="71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970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52499"/>
            <a:ext cx="2628900" cy="52244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52499"/>
            <a:ext cx="7734300" cy="522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753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306" y="6452734"/>
            <a:ext cx="963468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 dirty="0">
              <a:solidFill>
                <a:srgbClr val="66747C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96362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2" y="2620524"/>
            <a:ext cx="6094878" cy="3918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2" y="2620524"/>
            <a:ext cx="6094878" cy="3918960"/>
          </a:xfrm>
          <a:prstGeom prst="rect">
            <a:avLst/>
          </a:prstGeom>
        </p:spPr>
      </p:pic>
      <p:sp>
        <p:nvSpPr>
          <p:cNvPr id="15" name="Freeform 14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1800">
              <a:solidFill>
                <a:srgbClr val="66747C"/>
              </a:solidFill>
              <a:latin typeface="Calibri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1800">
              <a:solidFill>
                <a:srgbClr val="66747C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06746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1" y="1649096"/>
            <a:ext cx="5068257" cy="3248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1" y="1649096"/>
            <a:ext cx="5068257" cy="3248883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10759892" y="2280298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1800">
              <a:solidFill>
                <a:srgbClr val="66747C"/>
              </a:solidFill>
              <a:latin typeface="Calibri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132039" y="3629237"/>
            <a:ext cx="2891466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1800">
              <a:solidFill>
                <a:srgbClr val="66747C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5577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5032856" cy="7717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0122" y="3081528"/>
            <a:ext cx="2642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7200" b="1" dirty="0">
                <a:solidFill>
                  <a:srgbClr val="353839"/>
                </a:solidFill>
                <a:latin typeface="Calibri"/>
              </a:rPr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25"/>
            <a:ext cx="15032856" cy="7716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22" y="3081528"/>
            <a:ext cx="2642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7200" b="1" dirty="0">
                <a:solidFill>
                  <a:srgbClr val="353839"/>
                </a:solidFill>
                <a:latin typeface="Calibri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933823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9" y="-18421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599" y="6356350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0" y="2838071"/>
            <a:ext cx="10515600" cy="1242874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0" y="4357292"/>
            <a:ext cx="105156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0" y="0"/>
            <a:ext cx="4034940" cy="29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427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51555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2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2" y="6356352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257" y="5974383"/>
            <a:ext cx="2182513" cy="4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168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757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8461" y="6269983"/>
            <a:ext cx="1700339" cy="37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1302" y="5456065"/>
            <a:ext cx="3721919" cy="942203"/>
            <a:chOff x="309308" y="5349875"/>
            <a:chExt cx="4520319" cy="11443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819" y="1"/>
            <a:ext cx="4034940" cy="298049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65414" y="1980987"/>
            <a:ext cx="9653513" cy="2387600"/>
          </a:xfrm>
        </p:spPr>
        <p:txBody>
          <a:bodyPr anchor="ctr"/>
          <a:lstStyle>
            <a:lvl1pPr algn="ctr">
              <a:defRPr sz="6000">
                <a:solidFill>
                  <a:srgbClr val="35383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81388" y="4802749"/>
            <a:ext cx="3331803" cy="1655763"/>
          </a:xfrm>
        </p:spPr>
        <p:txBody>
          <a:bodyPr>
            <a:normAutofit/>
          </a:bodyPr>
          <a:lstStyle>
            <a:lvl1pPr marL="0" indent="0" algn="l">
              <a:buNone/>
              <a:defRPr sz="19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42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15902"/>
            <a:ext cx="10515600" cy="52069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202"/>
            <a:ext cx="10515600" cy="5404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6667" y="293509"/>
            <a:ext cx="557215" cy="456051"/>
            <a:chOff x="10802938" y="304006"/>
            <a:chExt cx="550862" cy="450850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2640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0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52501"/>
            <a:ext cx="6172200" cy="4908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07394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52503"/>
            <a:ext cx="5181600" cy="5050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52503"/>
            <a:ext cx="5181600" cy="5050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3167" y="141109"/>
            <a:ext cx="557215" cy="456051"/>
            <a:chOff x="10802938" y="304006"/>
            <a:chExt cx="550862" cy="450850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167" y="141109"/>
            <a:ext cx="557215" cy="456051"/>
            <a:chOff x="10802938" y="304006"/>
            <a:chExt cx="550862" cy="450850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9869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1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52502"/>
            <a:ext cx="6172200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500"/>
            </a:lvl1pPr>
            <a:lvl2pPr marL="457171" indent="0">
              <a:buNone/>
              <a:defRPr sz="1500"/>
            </a:lvl2pPr>
            <a:lvl3pPr marL="914340" indent="0">
              <a:buNone/>
              <a:defRPr sz="1200"/>
            </a:lvl3pPr>
            <a:lvl4pPr marL="1371511" indent="0">
              <a:buNone/>
              <a:defRPr sz="1100"/>
            </a:lvl4pPr>
            <a:lvl5pPr marL="1828681" indent="0">
              <a:buNone/>
              <a:defRPr sz="1100"/>
            </a:lvl5pPr>
            <a:lvl6pPr marL="2285852" indent="0">
              <a:buNone/>
              <a:defRPr sz="1100"/>
            </a:lvl6pPr>
            <a:lvl7pPr marL="2743022" indent="0">
              <a:buNone/>
              <a:defRPr sz="1100"/>
            </a:lvl7pPr>
            <a:lvl8pPr marL="3200192" indent="0">
              <a:buNone/>
              <a:defRPr sz="1100"/>
            </a:lvl8pPr>
            <a:lvl9pPr marL="36573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3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1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52502"/>
            <a:ext cx="6172200" cy="4908551"/>
          </a:xfrm>
        </p:spPr>
        <p:txBody>
          <a:bodyPr/>
          <a:lstStyle>
            <a:lvl1pPr marL="0" indent="0">
              <a:buNone/>
              <a:defRPr sz="3200"/>
            </a:lvl1pPr>
            <a:lvl2pPr marL="457171" indent="0">
              <a:buNone/>
              <a:defRPr sz="2800"/>
            </a:lvl2pPr>
            <a:lvl3pPr marL="914340" indent="0">
              <a:buNone/>
              <a:defRPr sz="2400"/>
            </a:lvl3pPr>
            <a:lvl4pPr marL="1371511" indent="0">
              <a:buNone/>
              <a:defRPr sz="2100"/>
            </a:lvl4pPr>
            <a:lvl5pPr marL="1828681" indent="0">
              <a:buNone/>
              <a:defRPr sz="2100"/>
            </a:lvl5pPr>
            <a:lvl6pPr marL="2285852" indent="0">
              <a:buNone/>
              <a:defRPr sz="2100"/>
            </a:lvl6pPr>
            <a:lvl7pPr marL="2743022" indent="0">
              <a:buNone/>
              <a:defRPr sz="2100"/>
            </a:lvl7pPr>
            <a:lvl8pPr marL="3200192" indent="0">
              <a:buNone/>
              <a:defRPr sz="2100"/>
            </a:lvl8pPr>
            <a:lvl9pPr marL="3657363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500"/>
            </a:lvl1pPr>
            <a:lvl2pPr marL="457171" indent="0">
              <a:buNone/>
              <a:defRPr sz="1500"/>
            </a:lvl2pPr>
            <a:lvl3pPr marL="914340" indent="0">
              <a:buNone/>
              <a:defRPr sz="1200"/>
            </a:lvl3pPr>
            <a:lvl4pPr marL="1371511" indent="0">
              <a:buNone/>
              <a:defRPr sz="1100"/>
            </a:lvl4pPr>
            <a:lvl5pPr marL="1828681" indent="0">
              <a:buNone/>
              <a:defRPr sz="1100"/>
            </a:lvl5pPr>
            <a:lvl6pPr marL="2285852" indent="0">
              <a:buNone/>
              <a:defRPr sz="1100"/>
            </a:lvl6pPr>
            <a:lvl7pPr marL="2743022" indent="0">
              <a:buNone/>
              <a:defRPr sz="1100"/>
            </a:lvl7pPr>
            <a:lvl8pPr marL="3200192" indent="0">
              <a:buNone/>
              <a:defRPr sz="1100"/>
            </a:lvl8pPr>
            <a:lvl9pPr marL="3657363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197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2" y="6356352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1" y="2883641"/>
            <a:ext cx="10515600" cy="124287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1" y="4442620"/>
            <a:ext cx="10515600" cy="1655763"/>
          </a:xfrm>
        </p:spPr>
        <p:txBody>
          <a:bodyPr>
            <a:normAutofit/>
          </a:bodyPr>
          <a:lstStyle>
            <a:lvl1pPr marL="0" indent="0" algn="l">
              <a:buNone/>
              <a:defRPr sz="19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2" y="1"/>
            <a:ext cx="4034940" cy="2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95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5400000">
            <a:off x="9798029" y="2398207"/>
            <a:ext cx="4068275" cy="71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669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952499"/>
            <a:ext cx="2628900" cy="52244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952502"/>
            <a:ext cx="7734300" cy="522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102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9958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1331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1651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3" y="2620524"/>
            <a:ext cx="6094879" cy="3918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3" y="2620524"/>
            <a:ext cx="6094879" cy="3918960"/>
          </a:xfrm>
          <a:prstGeom prst="rect">
            <a:avLst/>
          </a:prstGeom>
        </p:spPr>
      </p:pic>
      <p:sp>
        <p:nvSpPr>
          <p:cNvPr id="15" name="Freeform 14"/>
          <p:cNvSpPr>
            <a:spLocks/>
          </p:cNvSpPr>
          <p:nvPr/>
        </p:nvSpPr>
        <p:spPr bwMode="auto">
          <a:xfrm>
            <a:off x="10759892" y="2280299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132040" y="3629239"/>
            <a:ext cx="2891467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86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0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52501"/>
            <a:ext cx="6172200" cy="49085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042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4" y="1649098"/>
            <a:ext cx="5068257" cy="3248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4" y="1649098"/>
            <a:ext cx="5068257" cy="3248884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10759892" y="2280299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132040" y="3629239"/>
            <a:ext cx="2891467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7792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5032856" cy="7717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0124" y="3081531"/>
            <a:ext cx="2642557" cy="1200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US" sz="7200" b="1" dirty="0">
                <a:solidFill>
                  <a:srgbClr val="353839"/>
                </a:solidFill>
                <a:latin typeface="Calibri"/>
              </a:rPr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27"/>
            <a:ext cx="15032856" cy="7716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24" y="3081531"/>
            <a:ext cx="2642557" cy="1200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US" sz="7200" b="1" dirty="0">
                <a:solidFill>
                  <a:srgbClr val="353839"/>
                </a:solidFill>
                <a:latin typeface="Calibri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57806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9" y="-18421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2" y="6356352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1" y="2838071"/>
            <a:ext cx="10515600" cy="124287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1" y="4357292"/>
            <a:ext cx="10515600" cy="1655763"/>
          </a:xfrm>
        </p:spPr>
        <p:txBody>
          <a:bodyPr>
            <a:normAutofit/>
          </a:bodyPr>
          <a:lstStyle>
            <a:lvl1pPr marL="0" indent="0" algn="l">
              <a:buNone/>
              <a:defRPr sz="19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2" y="1"/>
            <a:ext cx="4034940" cy="2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872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51555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2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2" y="6356352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257" y="5974383"/>
            <a:ext cx="2182513" cy="44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70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757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8461" y="6269983"/>
            <a:ext cx="1700339" cy="37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1302" y="5456065"/>
            <a:ext cx="3721919" cy="942203"/>
            <a:chOff x="309308" y="5349875"/>
            <a:chExt cx="4520319" cy="11443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3819" y="1"/>
            <a:ext cx="4034940" cy="298049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65414" y="1980987"/>
            <a:ext cx="9653513" cy="2387600"/>
          </a:xfrm>
        </p:spPr>
        <p:txBody>
          <a:bodyPr anchor="ctr"/>
          <a:lstStyle>
            <a:lvl1pPr algn="ctr">
              <a:defRPr sz="6000">
                <a:solidFill>
                  <a:srgbClr val="35383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81388" y="4802749"/>
            <a:ext cx="3331803" cy="1655763"/>
          </a:xfrm>
        </p:spPr>
        <p:txBody>
          <a:bodyPr>
            <a:normAutofit/>
          </a:bodyPr>
          <a:lstStyle>
            <a:lvl1pPr marL="0" indent="0" algn="l">
              <a:buNone/>
              <a:defRPr sz="19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68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15902"/>
            <a:ext cx="10515600" cy="520699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202"/>
            <a:ext cx="10515600" cy="54040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6667" y="293509"/>
            <a:ext cx="557215" cy="456051"/>
            <a:chOff x="10802938" y="304006"/>
            <a:chExt cx="550862" cy="450850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5151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52503"/>
            <a:ext cx="5181600" cy="50502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52503"/>
            <a:ext cx="5181600" cy="50502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3167" y="141109"/>
            <a:ext cx="557215" cy="456051"/>
            <a:chOff x="10802938" y="304006"/>
            <a:chExt cx="550862" cy="450850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167" y="141109"/>
            <a:ext cx="557215" cy="456051"/>
            <a:chOff x="10802938" y="304006"/>
            <a:chExt cx="550862" cy="450850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3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1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52502"/>
            <a:ext cx="6172200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500"/>
            </a:lvl1pPr>
            <a:lvl2pPr marL="457171" indent="0">
              <a:buNone/>
              <a:defRPr sz="1500"/>
            </a:lvl2pPr>
            <a:lvl3pPr marL="914340" indent="0">
              <a:buNone/>
              <a:defRPr sz="1200"/>
            </a:lvl3pPr>
            <a:lvl4pPr marL="1371511" indent="0">
              <a:buNone/>
              <a:defRPr sz="1100"/>
            </a:lvl4pPr>
            <a:lvl5pPr marL="1828681" indent="0">
              <a:buNone/>
              <a:defRPr sz="1100"/>
            </a:lvl5pPr>
            <a:lvl6pPr marL="2285852" indent="0">
              <a:buNone/>
              <a:defRPr sz="1100"/>
            </a:lvl6pPr>
            <a:lvl7pPr marL="2743022" indent="0">
              <a:buNone/>
              <a:defRPr sz="1100"/>
            </a:lvl7pPr>
            <a:lvl8pPr marL="3200192" indent="0">
              <a:buNone/>
              <a:defRPr sz="1100"/>
            </a:lvl8pPr>
            <a:lvl9pPr marL="365736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3631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2501"/>
            <a:ext cx="3932237" cy="11049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52502"/>
            <a:ext cx="6172200" cy="4908551"/>
          </a:xfrm>
        </p:spPr>
        <p:txBody>
          <a:bodyPr/>
          <a:lstStyle>
            <a:lvl1pPr marL="0" indent="0">
              <a:buNone/>
              <a:defRPr sz="3200"/>
            </a:lvl1pPr>
            <a:lvl2pPr marL="457171" indent="0">
              <a:buNone/>
              <a:defRPr sz="2800"/>
            </a:lvl2pPr>
            <a:lvl3pPr marL="914340" indent="0">
              <a:buNone/>
              <a:defRPr sz="2400"/>
            </a:lvl3pPr>
            <a:lvl4pPr marL="1371511" indent="0">
              <a:buNone/>
              <a:defRPr sz="2100"/>
            </a:lvl4pPr>
            <a:lvl5pPr marL="1828681" indent="0">
              <a:buNone/>
              <a:defRPr sz="2100"/>
            </a:lvl5pPr>
            <a:lvl6pPr marL="2285852" indent="0">
              <a:buNone/>
              <a:defRPr sz="2100"/>
            </a:lvl6pPr>
            <a:lvl7pPr marL="2743022" indent="0">
              <a:buNone/>
              <a:defRPr sz="2100"/>
            </a:lvl7pPr>
            <a:lvl8pPr marL="3200192" indent="0">
              <a:buNone/>
              <a:defRPr sz="2100"/>
            </a:lvl8pPr>
            <a:lvl9pPr marL="3657363" indent="0">
              <a:buNone/>
              <a:defRPr sz="21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500"/>
            </a:lvl1pPr>
            <a:lvl2pPr marL="457171" indent="0">
              <a:buNone/>
              <a:defRPr sz="1500"/>
            </a:lvl2pPr>
            <a:lvl3pPr marL="914340" indent="0">
              <a:buNone/>
              <a:defRPr sz="1200"/>
            </a:lvl3pPr>
            <a:lvl4pPr marL="1371511" indent="0">
              <a:buNone/>
              <a:defRPr sz="1100"/>
            </a:lvl4pPr>
            <a:lvl5pPr marL="1828681" indent="0">
              <a:buNone/>
              <a:defRPr sz="1100"/>
            </a:lvl5pPr>
            <a:lvl6pPr marL="2285852" indent="0">
              <a:buNone/>
              <a:defRPr sz="1100"/>
            </a:lvl6pPr>
            <a:lvl7pPr marL="2743022" indent="0">
              <a:buNone/>
              <a:defRPr sz="1100"/>
            </a:lvl7pPr>
            <a:lvl8pPr marL="3200192" indent="0">
              <a:buNone/>
              <a:defRPr sz="1100"/>
            </a:lvl8pPr>
            <a:lvl9pPr marL="365736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223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2" y="6356352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1" y="2883641"/>
            <a:ext cx="10515600" cy="124287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1" y="4442620"/>
            <a:ext cx="10515600" cy="1655763"/>
          </a:xfrm>
        </p:spPr>
        <p:txBody>
          <a:bodyPr>
            <a:normAutofit/>
          </a:bodyPr>
          <a:lstStyle>
            <a:lvl1pPr marL="0" indent="0" algn="l">
              <a:buNone/>
              <a:defRPr sz="19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2" y="1"/>
            <a:ext cx="4034940" cy="2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59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599" y="6356350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0" y="2883640"/>
            <a:ext cx="10515600" cy="1242874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0" y="4442620"/>
            <a:ext cx="105156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0" y="0"/>
            <a:ext cx="4034940" cy="29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79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5400000">
            <a:off x="9798029" y="2398207"/>
            <a:ext cx="4068275" cy="71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88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952499"/>
            <a:ext cx="2628900" cy="52244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952502"/>
            <a:ext cx="7734300" cy="5224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5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3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896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170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3" y="2620524"/>
            <a:ext cx="6094879" cy="3918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123" y="2620524"/>
            <a:ext cx="6094879" cy="3918960"/>
          </a:xfrm>
          <a:prstGeom prst="rect">
            <a:avLst/>
          </a:prstGeom>
        </p:spPr>
      </p:pic>
      <p:sp>
        <p:nvSpPr>
          <p:cNvPr id="15" name="Freeform 14"/>
          <p:cNvSpPr>
            <a:spLocks/>
          </p:cNvSpPr>
          <p:nvPr/>
        </p:nvSpPr>
        <p:spPr bwMode="auto">
          <a:xfrm>
            <a:off x="10759892" y="2280299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132040" y="3629239"/>
            <a:ext cx="2891467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871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4" y="1649098"/>
            <a:ext cx="5068257" cy="3248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1874" y="1649098"/>
            <a:ext cx="5068257" cy="3248884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10759892" y="2280299"/>
            <a:ext cx="1432109" cy="3821700"/>
          </a:xfrm>
          <a:custGeom>
            <a:avLst/>
            <a:gdLst>
              <a:gd name="connsiteX0" fmla="*/ 91192 w 1432109"/>
              <a:gd name="connsiteY0" fmla="*/ 0 h 3821700"/>
              <a:gd name="connsiteX1" fmla="*/ 156580 w 1432109"/>
              <a:gd name="connsiteY1" fmla="*/ 20498 h 3821700"/>
              <a:gd name="connsiteX2" fmla="*/ 1432109 w 1432109"/>
              <a:gd name="connsiteY2" fmla="*/ 864125 h 3821700"/>
              <a:gd name="connsiteX3" fmla="*/ 1432109 w 1432109"/>
              <a:gd name="connsiteY3" fmla="*/ 3821700 h 3821700"/>
              <a:gd name="connsiteX4" fmla="*/ 1386494 w 1432109"/>
              <a:gd name="connsiteY4" fmla="*/ 3747812 h 3821700"/>
              <a:gd name="connsiteX5" fmla="*/ 7863 w 1432109"/>
              <a:gd name="connsiteY5" fmla="*/ 127102 h 3821700"/>
              <a:gd name="connsiteX6" fmla="*/ 91192 w 1432109"/>
              <a:gd name="connsiteY6" fmla="*/ 0 h 38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2109" h="3821700">
                <a:moveTo>
                  <a:pt x="91192" y="0"/>
                </a:moveTo>
                <a:cubicBezTo>
                  <a:pt x="112098" y="-66"/>
                  <a:pt x="134642" y="6214"/>
                  <a:pt x="156580" y="20498"/>
                </a:cubicBezTo>
                <a:lnTo>
                  <a:pt x="1432109" y="864125"/>
                </a:lnTo>
                <a:lnTo>
                  <a:pt x="1432109" y="3821700"/>
                </a:lnTo>
                <a:lnTo>
                  <a:pt x="1386494" y="3747812"/>
                </a:lnTo>
                <a:lnTo>
                  <a:pt x="7863" y="127102"/>
                </a:lnTo>
                <a:cubicBezTo>
                  <a:pt x="-19501" y="57503"/>
                  <a:pt x="28474" y="198"/>
                  <a:pt x="91192" y="0"/>
                </a:cubicBezTo>
                <a:close/>
              </a:path>
            </a:pathLst>
          </a:custGeom>
          <a:solidFill>
            <a:srgbClr val="509EC3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132040" y="3629239"/>
            <a:ext cx="2891467" cy="3228763"/>
          </a:xfrm>
          <a:custGeom>
            <a:avLst/>
            <a:gdLst>
              <a:gd name="connsiteX0" fmla="*/ 2841511 w 2891466"/>
              <a:gd name="connsiteY0" fmla="*/ 602 h 3228763"/>
              <a:gd name="connsiteX1" fmla="*/ 2890616 w 2891466"/>
              <a:gd name="connsiteY1" fmla="*/ 96699 h 3228763"/>
              <a:gd name="connsiteX2" fmla="*/ 2529266 w 2891466"/>
              <a:gd name="connsiteY2" fmla="*/ 2454519 h 3228763"/>
              <a:gd name="connsiteX3" fmla="*/ 2677843 w 2891466"/>
              <a:gd name="connsiteY3" fmla="*/ 3044433 h 3228763"/>
              <a:gd name="connsiteX4" fmla="*/ 2851124 w 2891466"/>
              <a:gd name="connsiteY4" fmla="*/ 3228763 h 3228763"/>
              <a:gd name="connsiteX5" fmla="*/ 568912 w 2891466"/>
              <a:gd name="connsiteY5" fmla="*/ 3228763 h 3228763"/>
              <a:gd name="connsiteX6" fmla="*/ 107620 w 2891466"/>
              <a:gd name="connsiteY6" fmla="*/ 3044433 h 3228763"/>
              <a:gd name="connsiteX7" fmla="*/ 65227 w 2891466"/>
              <a:gd name="connsiteY7" fmla="*/ 2722578 h 3228763"/>
              <a:gd name="connsiteX8" fmla="*/ 2742442 w 2891466"/>
              <a:gd name="connsiteY8" fmla="*/ 42443 h 3228763"/>
              <a:gd name="connsiteX9" fmla="*/ 2841511 w 2891466"/>
              <a:gd name="connsiteY9" fmla="*/ 602 h 32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466" h="3228763">
                <a:moveTo>
                  <a:pt x="2841511" y="602"/>
                </a:moveTo>
                <a:cubicBezTo>
                  <a:pt x="2873053" y="4855"/>
                  <a:pt x="2896268" y="32098"/>
                  <a:pt x="2890616" y="96699"/>
                </a:cubicBezTo>
                <a:lnTo>
                  <a:pt x="2529266" y="2454519"/>
                </a:lnTo>
                <a:cubicBezTo>
                  <a:pt x="2489699" y="2730394"/>
                  <a:pt x="2511098" y="2860516"/>
                  <a:pt x="2677843" y="3044433"/>
                </a:cubicBezTo>
                <a:lnTo>
                  <a:pt x="2851124" y="3228763"/>
                </a:lnTo>
                <a:lnTo>
                  <a:pt x="568912" y="3228763"/>
                </a:lnTo>
                <a:lnTo>
                  <a:pt x="107620" y="3044433"/>
                </a:lnTo>
                <a:cubicBezTo>
                  <a:pt x="-14715" y="2987879"/>
                  <a:pt x="-38132" y="2826031"/>
                  <a:pt x="65227" y="2722578"/>
                </a:cubicBezTo>
                <a:lnTo>
                  <a:pt x="2742442" y="42443"/>
                </a:lnTo>
                <a:cubicBezTo>
                  <a:pt x="2770098" y="15085"/>
                  <a:pt x="2809968" y="-3651"/>
                  <a:pt x="2841511" y="602"/>
                </a:cubicBezTo>
                <a:close/>
              </a:path>
            </a:pathLst>
          </a:custGeom>
          <a:solidFill>
            <a:srgbClr val="66747C">
              <a:alpha val="11000"/>
            </a:srgbClr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5556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5032856" cy="7717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0124" y="3081531"/>
            <a:ext cx="2642557" cy="1200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US" sz="7200" b="1" dirty="0" smtClean="0">
                <a:solidFill>
                  <a:srgbClr val="353839"/>
                </a:solidFill>
                <a:latin typeface="Calibri"/>
              </a:rPr>
              <a:t>Demo</a:t>
            </a:r>
            <a:endParaRPr lang="en-US" sz="7200" b="1" dirty="0">
              <a:solidFill>
                <a:srgbClr val="353839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27"/>
            <a:ext cx="15032856" cy="7716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0124" y="3081531"/>
            <a:ext cx="2642557" cy="120032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US" sz="7200" b="1" dirty="0" smtClean="0">
                <a:solidFill>
                  <a:srgbClr val="353839"/>
                </a:solidFill>
                <a:latin typeface="Calibri"/>
              </a:rPr>
              <a:t>Demo</a:t>
            </a:r>
            <a:endParaRPr lang="en-US" sz="7200" b="1" dirty="0">
              <a:solidFill>
                <a:srgbClr val="35383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136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929" y="-18421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602" y="6356352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31851" y="2838071"/>
            <a:ext cx="10515600" cy="124287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1851" y="4357292"/>
            <a:ext cx="10515600" cy="1655763"/>
          </a:xfrm>
        </p:spPr>
        <p:txBody>
          <a:bodyPr>
            <a:normAutofit/>
          </a:bodyPr>
          <a:lstStyle>
            <a:lvl1pPr marL="0" indent="0" algn="l">
              <a:buNone/>
              <a:defRPr sz="1900"/>
            </a:lvl1pPr>
            <a:lvl2pPr marL="457171" indent="0" algn="ctr">
              <a:buNone/>
              <a:defRPr sz="2100"/>
            </a:lvl2pPr>
            <a:lvl3pPr marL="914340" indent="0" algn="ctr">
              <a:buNone/>
              <a:defRPr sz="1900"/>
            </a:lvl3pPr>
            <a:lvl4pPr marL="1371511" indent="0" algn="ctr">
              <a:buNone/>
              <a:defRPr sz="1500"/>
            </a:lvl4pPr>
            <a:lvl5pPr marL="1828681" indent="0" algn="ctr">
              <a:buNone/>
              <a:defRPr sz="1500"/>
            </a:lvl5pPr>
            <a:lvl6pPr marL="2285852" indent="0" algn="ctr">
              <a:buNone/>
              <a:defRPr sz="1500"/>
            </a:lvl6pPr>
            <a:lvl7pPr marL="2743022" indent="0" algn="ctr">
              <a:buNone/>
              <a:defRPr sz="1500"/>
            </a:lvl7pPr>
            <a:lvl8pPr marL="3200192" indent="0" algn="ctr">
              <a:buNone/>
              <a:defRPr sz="1500"/>
            </a:lvl8pPr>
            <a:lvl9pPr marL="3657363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062" y="1"/>
            <a:ext cx="4034940" cy="2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72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51555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523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7599" y="6356350"/>
            <a:ext cx="642257" cy="365125"/>
          </a:xfrm>
        </p:spPr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1300" y="5456066"/>
            <a:ext cx="3721918" cy="942201"/>
            <a:chOff x="309308" y="5349875"/>
            <a:chExt cx="4520319" cy="11443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308" y="5349875"/>
              <a:ext cx="3309941" cy="67786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448" y="6204953"/>
              <a:ext cx="3919179" cy="289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313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5400000">
            <a:off x="9798030" y="2398205"/>
            <a:ext cx="4068274" cy="71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59" y="61669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7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1600"/>
            <a:ext cx="10515600" cy="719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66390"/>
            <a:ext cx="10515600" cy="5203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9041" y="6452734"/>
            <a:ext cx="5515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98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509EC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/>
        </a:buBlip>
        <a:defRPr sz="2800" kern="1200">
          <a:solidFill>
            <a:srgbClr val="35383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400" kern="1200">
          <a:solidFill>
            <a:srgbClr val="35383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000" kern="1200">
          <a:solidFill>
            <a:srgbClr val="35383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800" kern="1200">
          <a:solidFill>
            <a:srgbClr val="35383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800" kern="1200">
          <a:solidFill>
            <a:srgbClr val="35383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56">
          <p15:clr>
            <a:srgbClr val="F26B43"/>
          </p15:clr>
        </p15:guide>
        <p15:guide id="3" orient="horz" pos="6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1602"/>
            <a:ext cx="10515600" cy="719668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66391"/>
            <a:ext cx="10515600" cy="5203296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9043" y="6452736"/>
            <a:ext cx="551543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72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</p:sldLayoutIdLst>
  <p:txStyles>
    <p:titleStyle>
      <a:lvl1pPr algn="l" defTabSz="91434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509EC3"/>
          </a:solidFill>
          <a:latin typeface="+mj-lt"/>
          <a:ea typeface="+mj-ea"/>
          <a:cs typeface="+mj-cs"/>
        </a:defRPr>
      </a:lvl1pPr>
    </p:titleStyle>
    <p:bodyStyle>
      <a:lvl1pPr marL="228585" indent="-228585" algn="l" defTabSz="914340" rtl="0" eaLnBrk="1" latinLnBrk="0" hangingPunct="1">
        <a:lnSpc>
          <a:spcPct val="90000"/>
        </a:lnSpc>
        <a:spcBef>
          <a:spcPts val="1000"/>
        </a:spcBef>
        <a:buFontTx/>
        <a:buBlip>
          <a:blip r:embed="rId18"/>
        </a:buBlip>
        <a:defRPr sz="2800" kern="1200">
          <a:solidFill>
            <a:srgbClr val="353839"/>
          </a:solidFill>
          <a:latin typeface="+mn-lt"/>
          <a:ea typeface="+mn-ea"/>
          <a:cs typeface="+mn-cs"/>
        </a:defRPr>
      </a:lvl1pPr>
      <a:lvl2pPr marL="685756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2400" kern="1200">
          <a:solidFill>
            <a:srgbClr val="353839"/>
          </a:solidFill>
          <a:latin typeface="+mn-lt"/>
          <a:ea typeface="+mn-ea"/>
          <a:cs typeface="+mn-cs"/>
        </a:defRPr>
      </a:lvl2pPr>
      <a:lvl3pPr marL="1142926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2100" kern="1200">
          <a:solidFill>
            <a:srgbClr val="353839"/>
          </a:solidFill>
          <a:latin typeface="+mn-lt"/>
          <a:ea typeface="+mn-ea"/>
          <a:cs typeface="+mn-cs"/>
        </a:defRPr>
      </a:lvl3pPr>
      <a:lvl4pPr marL="1600096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900" kern="1200">
          <a:solidFill>
            <a:srgbClr val="353839"/>
          </a:solidFill>
          <a:latin typeface="+mn-lt"/>
          <a:ea typeface="+mn-ea"/>
          <a:cs typeface="+mn-cs"/>
        </a:defRPr>
      </a:lvl4pPr>
      <a:lvl5pPr marL="2057267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900" kern="1200">
          <a:solidFill>
            <a:srgbClr val="353839"/>
          </a:solidFill>
          <a:latin typeface="+mn-lt"/>
          <a:ea typeface="+mn-ea"/>
          <a:cs typeface="+mn-cs"/>
        </a:defRPr>
      </a:lvl5pPr>
      <a:lvl6pPr marL="2514436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7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7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8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2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2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2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3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56">
          <p15:clr>
            <a:srgbClr val="F26B43"/>
          </p15:clr>
        </p15:guide>
        <p15:guide id="3" orient="horz" pos="6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1600"/>
            <a:ext cx="10515600" cy="719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66390"/>
            <a:ext cx="10515600" cy="5203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9041" y="6452734"/>
            <a:ext cx="5515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0161BB3-0C77-4A55-8DFF-E2FBE454EB1F}" type="slidenum">
              <a:rPr lang="en-US" smtClean="0">
                <a:solidFill>
                  <a:srgbClr val="66747C">
                    <a:tint val="75000"/>
                  </a:srgb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srgbClr val="66747C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42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509EC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/>
        </a:buBlip>
        <a:defRPr sz="2800" kern="1200">
          <a:solidFill>
            <a:srgbClr val="35383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400" kern="1200">
          <a:solidFill>
            <a:srgbClr val="35383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2000" kern="1200">
          <a:solidFill>
            <a:srgbClr val="35383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800" kern="1200">
          <a:solidFill>
            <a:srgbClr val="35383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800" kern="1200">
          <a:solidFill>
            <a:srgbClr val="35383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56">
          <p15:clr>
            <a:srgbClr val="F26B43"/>
          </p15:clr>
        </p15:guide>
        <p15:guide id="3" orient="horz" pos="60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1602"/>
            <a:ext cx="10515600" cy="719668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66391"/>
            <a:ext cx="10515600" cy="5203296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9043" y="6452736"/>
            <a:ext cx="551543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1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txStyles>
    <p:titleStyle>
      <a:lvl1pPr algn="l" defTabSz="91434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509EC3"/>
          </a:solidFill>
          <a:latin typeface="+mj-lt"/>
          <a:ea typeface="+mj-ea"/>
          <a:cs typeface="+mj-cs"/>
        </a:defRPr>
      </a:lvl1pPr>
    </p:titleStyle>
    <p:bodyStyle>
      <a:lvl1pPr marL="228585" indent="-228585" algn="l" defTabSz="914340" rtl="0" eaLnBrk="1" latinLnBrk="0" hangingPunct="1">
        <a:lnSpc>
          <a:spcPct val="90000"/>
        </a:lnSpc>
        <a:spcBef>
          <a:spcPts val="1000"/>
        </a:spcBef>
        <a:buFontTx/>
        <a:buBlip>
          <a:blip r:embed="rId18"/>
        </a:buBlip>
        <a:defRPr sz="2800" kern="1200">
          <a:solidFill>
            <a:srgbClr val="353839"/>
          </a:solidFill>
          <a:latin typeface="+mn-lt"/>
          <a:ea typeface="+mn-ea"/>
          <a:cs typeface="+mn-cs"/>
        </a:defRPr>
      </a:lvl1pPr>
      <a:lvl2pPr marL="685756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2400" kern="1200">
          <a:solidFill>
            <a:srgbClr val="353839"/>
          </a:solidFill>
          <a:latin typeface="+mn-lt"/>
          <a:ea typeface="+mn-ea"/>
          <a:cs typeface="+mn-cs"/>
        </a:defRPr>
      </a:lvl2pPr>
      <a:lvl3pPr marL="1142926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2100" kern="1200">
          <a:solidFill>
            <a:srgbClr val="353839"/>
          </a:solidFill>
          <a:latin typeface="+mn-lt"/>
          <a:ea typeface="+mn-ea"/>
          <a:cs typeface="+mn-cs"/>
        </a:defRPr>
      </a:lvl3pPr>
      <a:lvl4pPr marL="1600096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900" kern="1200">
          <a:solidFill>
            <a:srgbClr val="353839"/>
          </a:solidFill>
          <a:latin typeface="+mn-lt"/>
          <a:ea typeface="+mn-ea"/>
          <a:cs typeface="+mn-cs"/>
        </a:defRPr>
      </a:lvl4pPr>
      <a:lvl5pPr marL="2057267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900" kern="1200">
          <a:solidFill>
            <a:srgbClr val="353839"/>
          </a:solidFill>
          <a:latin typeface="+mn-lt"/>
          <a:ea typeface="+mn-ea"/>
          <a:cs typeface="+mn-cs"/>
        </a:defRPr>
      </a:lvl5pPr>
      <a:lvl6pPr marL="2514436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7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7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8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2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2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2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3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56">
          <p15:clr>
            <a:srgbClr val="F26B43"/>
          </p15:clr>
        </p15:guide>
        <p15:guide id="3" orient="horz" pos="60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01602"/>
            <a:ext cx="10515600" cy="719668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66391"/>
            <a:ext cx="10515600" cy="5203296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79043" y="6452736"/>
            <a:ext cx="551543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61BB3-0C77-4A55-8DFF-E2FBE454EB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72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</p:sldLayoutIdLst>
  <p:timing>
    <p:tnLst>
      <p:par>
        <p:cTn id="1" dur="indefinite" restart="never" nodeType="tmRoot"/>
      </p:par>
    </p:tnLst>
  </p:timing>
  <p:txStyles>
    <p:titleStyle>
      <a:lvl1pPr algn="l" defTabSz="91434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509EC3"/>
          </a:solidFill>
          <a:latin typeface="+mj-lt"/>
          <a:ea typeface="+mj-ea"/>
          <a:cs typeface="+mj-cs"/>
        </a:defRPr>
      </a:lvl1pPr>
    </p:titleStyle>
    <p:bodyStyle>
      <a:lvl1pPr marL="228585" indent="-228585" algn="l" defTabSz="914340" rtl="0" eaLnBrk="1" latinLnBrk="0" hangingPunct="1">
        <a:lnSpc>
          <a:spcPct val="90000"/>
        </a:lnSpc>
        <a:spcBef>
          <a:spcPts val="1000"/>
        </a:spcBef>
        <a:buFontTx/>
        <a:buBlip>
          <a:blip r:embed="rId18"/>
        </a:buBlip>
        <a:defRPr sz="2800" kern="1200">
          <a:solidFill>
            <a:srgbClr val="353839"/>
          </a:solidFill>
          <a:latin typeface="+mn-lt"/>
          <a:ea typeface="+mn-ea"/>
          <a:cs typeface="+mn-cs"/>
        </a:defRPr>
      </a:lvl1pPr>
      <a:lvl2pPr marL="685756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2400" kern="1200">
          <a:solidFill>
            <a:srgbClr val="353839"/>
          </a:solidFill>
          <a:latin typeface="+mn-lt"/>
          <a:ea typeface="+mn-ea"/>
          <a:cs typeface="+mn-cs"/>
        </a:defRPr>
      </a:lvl2pPr>
      <a:lvl3pPr marL="1142926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2100" kern="1200">
          <a:solidFill>
            <a:srgbClr val="353839"/>
          </a:solidFill>
          <a:latin typeface="+mn-lt"/>
          <a:ea typeface="+mn-ea"/>
          <a:cs typeface="+mn-cs"/>
        </a:defRPr>
      </a:lvl3pPr>
      <a:lvl4pPr marL="1600096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900" kern="1200">
          <a:solidFill>
            <a:srgbClr val="353839"/>
          </a:solidFill>
          <a:latin typeface="+mn-lt"/>
          <a:ea typeface="+mn-ea"/>
          <a:cs typeface="+mn-cs"/>
        </a:defRPr>
      </a:lvl4pPr>
      <a:lvl5pPr marL="2057267" indent="-228585" algn="l" defTabSz="914340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900" kern="1200">
          <a:solidFill>
            <a:srgbClr val="353839"/>
          </a:solidFill>
          <a:latin typeface="+mn-lt"/>
          <a:ea typeface="+mn-ea"/>
          <a:cs typeface="+mn-cs"/>
        </a:defRPr>
      </a:lvl5pPr>
      <a:lvl6pPr marL="2514436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7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7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8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2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2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2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3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56">
          <p15:clr>
            <a:srgbClr val="F26B43"/>
          </p15:clr>
        </p15:guide>
        <p15:guide id="3" orient="horz" pos="6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slide" Target="slide34.xml"/><Relationship Id="rId10" Type="http://schemas.openxmlformats.org/officeDocument/2006/relationships/slide" Target="slide39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2.png"/><Relationship Id="rId5" Type="http://schemas.openxmlformats.org/officeDocument/2006/relationships/slide" Target="slide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2.png"/><Relationship Id="rId5" Type="http://schemas.openxmlformats.org/officeDocument/2006/relationships/slide" Target="slide4.xml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3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3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FB3EE"/>
                </a:solidFill>
              </a:rPr>
              <a:t/>
            </a:r>
            <a:br>
              <a:rPr lang="en-US" dirty="0">
                <a:solidFill>
                  <a:srgbClr val="1FB3EE"/>
                </a:solidFill>
              </a:rPr>
            </a:br>
            <a:r>
              <a:rPr lang="en-US" sz="3200" dirty="0">
                <a:solidFill>
                  <a:srgbClr val="1FB3EE"/>
                </a:solidFill>
              </a:rPr>
              <a:t>Sapiens Decision</a:t>
            </a:r>
            <a:br>
              <a:rPr lang="en-US" sz="3200" dirty="0">
                <a:solidFill>
                  <a:srgbClr val="1FB3EE"/>
                </a:solidFill>
              </a:rPr>
            </a:br>
            <a:r>
              <a:rPr lang="en-US" b="1" dirty="0">
                <a:solidFill>
                  <a:srgbClr val="1FB3EE"/>
                </a:solidFill>
              </a:rPr>
              <a:t>Admin - Settings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Eyal Livne – May 2016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85883" y="440933"/>
            <a:ext cx="1207086" cy="987936"/>
            <a:chOff x="10802938" y="304006"/>
            <a:chExt cx="550862" cy="45085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1002963" y="304006"/>
              <a:ext cx="350837" cy="290513"/>
            </a:xfrm>
            <a:custGeom>
              <a:avLst/>
              <a:gdLst>
                <a:gd name="T0" fmla="*/ 7 w 221"/>
                <a:gd name="T1" fmla="*/ 2 h 146"/>
                <a:gd name="T2" fmla="*/ 7 w 221"/>
                <a:gd name="T3" fmla="*/ 2 h 146"/>
                <a:gd name="T4" fmla="*/ 2 w 221"/>
                <a:gd name="T5" fmla="*/ 0 h 146"/>
                <a:gd name="T6" fmla="*/ 0 w 221"/>
                <a:gd name="T7" fmla="*/ 2 h 146"/>
                <a:gd name="T8" fmla="*/ 0 w 221"/>
                <a:gd name="T9" fmla="*/ 6 h 146"/>
                <a:gd name="T10" fmla="*/ 64 w 221"/>
                <a:gd name="T11" fmla="*/ 140 h 146"/>
                <a:gd name="T12" fmla="*/ 64 w 221"/>
                <a:gd name="T13" fmla="*/ 140 h 146"/>
                <a:gd name="T14" fmla="*/ 69 w 221"/>
                <a:gd name="T15" fmla="*/ 146 h 146"/>
                <a:gd name="T16" fmla="*/ 74 w 221"/>
                <a:gd name="T17" fmla="*/ 146 h 146"/>
                <a:gd name="T18" fmla="*/ 76 w 221"/>
                <a:gd name="T19" fmla="*/ 146 h 146"/>
                <a:gd name="T20" fmla="*/ 81 w 221"/>
                <a:gd name="T21" fmla="*/ 144 h 146"/>
                <a:gd name="T22" fmla="*/ 216 w 221"/>
                <a:gd name="T23" fmla="*/ 30 h 146"/>
                <a:gd name="T24" fmla="*/ 216 w 221"/>
                <a:gd name="T25" fmla="*/ 30 h 146"/>
                <a:gd name="T26" fmla="*/ 221 w 221"/>
                <a:gd name="T27" fmla="*/ 26 h 146"/>
                <a:gd name="T28" fmla="*/ 219 w 221"/>
                <a:gd name="T29" fmla="*/ 24 h 146"/>
                <a:gd name="T30" fmla="*/ 214 w 221"/>
                <a:gd name="T31" fmla="*/ 26 h 146"/>
                <a:gd name="T32" fmla="*/ 125 w 221"/>
                <a:gd name="T33" fmla="*/ 52 h 146"/>
                <a:gd name="T34" fmla="*/ 125 w 221"/>
                <a:gd name="T35" fmla="*/ 52 h 146"/>
                <a:gd name="T36" fmla="*/ 118 w 221"/>
                <a:gd name="T37" fmla="*/ 54 h 146"/>
                <a:gd name="T38" fmla="*/ 108 w 221"/>
                <a:gd name="T39" fmla="*/ 52 h 146"/>
                <a:gd name="T40" fmla="*/ 98 w 221"/>
                <a:gd name="T41" fmla="*/ 50 h 146"/>
                <a:gd name="T42" fmla="*/ 7 w 221"/>
                <a:gd name="T43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1" h="146">
                  <a:moveTo>
                    <a:pt x="7" y="2"/>
                  </a:moveTo>
                  <a:lnTo>
                    <a:pt x="7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4" y="140"/>
                  </a:lnTo>
                  <a:lnTo>
                    <a:pt x="64" y="140"/>
                  </a:lnTo>
                  <a:lnTo>
                    <a:pt x="69" y="146"/>
                  </a:lnTo>
                  <a:lnTo>
                    <a:pt x="74" y="146"/>
                  </a:lnTo>
                  <a:lnTo>
                    <a:pt x="76" y="146"/>
                  </a:lnTo>
                  <a:lnTo>
                    <a:pt x="81" y="144"/>
                  </a:lnTo>
                  <a:lnTo>
                    <a:pt x="216" y="30"/>
                  </a:lnTo>
                  <a:lnTo>
                    <a:pt x="216" y="30"/>
                  </a:lnTo>
                  <a:lnTo>
                    <a:pt x="221" y="26"/>
                  </a:lnTo>
                  <a:lnTo>
                    <a:pt x="219" y="24"/>
                  </a:lnTo>
                  <a:lnTo>
                    <a:pt x="214" y="26"/>
                  </a:lnTo>
                  <a:lnTo>
                    <a:pt x="125" y="52"/>
                  </a:lnTo>
                  <a:lnTo>
                    <a:pt x="125" y="52"/>
                  </a:lnTo>
                  <a:lnTo>
                    <a:pt x="118" y="54"/>
                  </a:lnTo>
                  <a:lnTo>
                    <a:pt x="108" y="52"/>
                  </a:lnTo>
                  <a:lnTo>
                    <a:pt x="98" y="5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509EC3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10802938" y="402431"/>
              <a:ext cx="312737" cy="352425"/>
            </a:xfrm>
            <a:custGeom>
              <a:avLst/>
              <a:gdLst>
                <a:gd name="T0" fmla="*/ 138 w 197"/>
                <a:gd name="T1" fmla="*/ 6 h 176"/>
                <a:gd name="T2" fmla="*/ 138 w 197"/>
                <a:gd name="T3" fmla="*/ 6 h 176"/>
                <a:gd name="T4" fmla="*/ 138 w 197"/>
                <a:gd name="T5" fmla="*/ 2 h 176"/>
                <a:gd name="T6" fmla="*/ 136 w 197"/>
                <a:gd name="T7" fmla="*/ 0 h 176"/>
                <a:gd name="T8" fmla="*/ 131 w 197"/>
                <a:gd name="T9" fmla="*/ 4 h 176"/>
                <a:gd name="T10" fmla="*/ 5 w 197"/>
                <a:gd name="T11" fmla="*/ 104 h 176"/>
                <a:gd name="T12" fmla="*/ 5 w 197"/>
                <a:gd name="T13" fmla="*/ 104 h 176"/>
                <a:gd name="T14" fmla="*/ 0 w 197"/>
                <a:gd name="T15" fmla="*/ 108 h 176"/>
                <a:gd name="T16" fmla="*/ 0 w 197"/>
                <a:gd name="T17" fmla="*/ 112 h 176"/>
                <a:gd name="T18" fmla="*/ 2 w 197"/>
                <a:gd name="T19" fmla="*/ 114 h 176"/>
                <a:gd name="T20" fmla="*/ 7 w 197"/>
                <a:gd name="T21" fmla="*/ 116 h 176"/>
                <a:gd name="T22" fmla="*/ 190 w 197"/>
                <a:gd name="T23" fmla="*/ 174 h 176"/>
                <a:gd name="T24" fmla="*/ 190 w 197"/>
                <a:gd name="T25" fmla="*/ 174 h 176"/>
                <a:gd name="T26" fmla="*/ 195 w 197"/>
                <a:gd name="T27" fmla="*/ 176 h 176"/>
                <a:gd name="T28" fmla="*/ 197 w 197"/>
                <a:gd name="T29" fmla="*/ 174 h 176"/>
                <a:gd name="T30" fmla="*/ 192 w 197"/>
                <a:gd name="T31" fmla="*/ 170 h 176"/>
                <a:gd name="T32" fmla="*/ 128 w 197"/>
                <a:gd name="T33" fmla="*/ 116 h 176"/>
                <a:gd name="T34" fmla="*/ 128 w 197"/>
                <a:gd name="T35" fmla="*/ 116 h 176"/>
                <a:gd name="T36" fmla="*/ 123 w 197"/>
                <a:gd name="T37" fmla="*/ 110 h 176"/>
                <a:gd name="T38" fmla="*/ 121 w 197"/>
                <a:gd name="T39" fmla="*/ 102 h 176"/>
                <a:gd name="T40" fmla="*/ 121 w 197"/>
                <a:gd name="T41" fmla="*/ 94 h 176"/>
                <a:gd name="T42" fmla="*/ 138 w 197"/>
                <a:gd name="T43" fmla="*/ 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76">
                  <a:moveTo>
                    <a:pt x="138" y="6"/>
                  </a:moveTo>
                  <a:lnTo>
                    <a:pt x="138" y="6"/>
                  </a:lnTo>
                  <a:lnTo>
                    <a:pt x="138" y="2"/>
                  </a:lnTo>
                  <a:lnTo>
                    <a:pt x="136" y="0"/>
                  </a:lnTo>
                  <a:lnTo>
                    <a:pt x="131" y="4"/>
                  </a:lnTo>
                  <a:lnTo>
                    <a:pt x="5" y="104"/>
                  </a:lnTo>
                  <a:lnTo>
                    <a:pt x="5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7" y="116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5" y="176"/>
                  </a:lnTo>
                  <a:lnTo>
                    <a:pt x="197" y="174"/>
                  </a:lnTo>
                  <a:lnTo>
                    <a:pt x="192" y="170"/>
                  </a:lnTo>
                  <a:lnTo>
                    <a:pt x="128" y="116"/>
                  </a:lnTo>
                  <a:lnTo>
                    <a:pt x="128" y="116"/>
                  </a:lnTo>
                  <a:lnTo>
                    <a:pt x="123" y="110"/>
                  </a:lnTo>
                  <a:lnTo>
                    <a:pt x="121" y="102"/>
                  </a:lnTo>
                  <a:lnTo>
                    <a:pt x="121" y="94"/>
                  </a:lnTo>
                  <a:lnTo>
                    <a:pt x="138" y="6"/>
                  </a:lnTo>
                  <a:close/>
                </a:path>
              </a:pathLst>
            </a:custGeom>
            <a:solidFill>
              <a:srgbClr val="66747C">
                <a:alpha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9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1999325"/>
            <a:chOff x="0" y="2260067"/>
            <a:chExt cx="12192000" cy="199932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Decision View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Properties </a:t>
              </a:r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&gt; Decision View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Order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40427" y="1924397"/>
            <a:ext cx="97783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2" name="Rounded Rectangle 61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Decision View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5" name="Rounded Rectangle 6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59519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Custom Properties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19262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Display Format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721192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Allowed Value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616280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Required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0324677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7638" y="2263913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43" y="2289080"/>
            <a:ext cx="156182" cy="43084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11529809" y="2256496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432027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Calibri"/>
              </a:rPr>
              <a:t>1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2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3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4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53892" y="2410016"/>
            <a:ext cx="1825720" cy="180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u="sng" dirty="0" smtClean="0">
                <a:solidFill>
                  <a:srgbClr val="2BB7FE"/>
                </a:solidFill>
                <a:latin typeface="Calibri"/>
              </a:rPr>
              <a:t>Property A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Implementation Notes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Owner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Source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5355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77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004" y="258294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0" name="Rectangle 109"/>
          <p:cNvSpPr/>
          <p:nvPr/>
        </p:nvSpPr>
        <p:spPr>
          <a:xfrm>
            <a:off x="6716268" y="2410016"/>
            <a:ext cx="11063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Any Value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Any Value</a:t>
            </a:r>
          </a:p>
        </p:txBody>
      </p:sp>
      <p:sp>
        <p:nvSpPr>
          <p:cNvPr id="43" name="Rectangular Callout 42"/>
          <p:cNvSpPr/>
          <p:nvPr/>
        </p:nvSpPr>
        <p:spPr>
          <a:xfrm>
            <a:off x="9268947" y="4473626"/>
            <a:ext cx="2451917" cy="984924"/>
          </a:xfrm>
          <a:prstGeom prst="wedgeRectCallout">
            <a:avLst>
              <a:gd name="adj1" fmla="val 41913"/>
              <a:gd name="adj2" fmla="val -180886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Hovering a row adds the ‘remove row’ [X] symbol when it’s possible</a:t>
            </a:r>
          </a:p>
        </p:txBody>
      </p:sp>
      <p:sp>
        <p:nvSpPr>
          <p:cNvPr id="44" name="Rectangular Callout 43"/>
          <p:cNvSpPr/>
          <p:nvPr/>
        </p:nvSpPr>
        <p:spPr>
          <a:xfrm>
            <a:off x="612697" y="4473626"/>
            <a:ext cx="2451917" cy="984924"/>
          </a:xfrm>
          <a:prstGeom prst="wedgeRectCallout">
            <a:avLst>
              <a:gd name="adj1" fmla="val -62591"/>
              <a:gd name="adj2" fmla="val -209162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Drag row element added on hover as well</a:t>
            </a:r>
          </a:p>
        </p:txBody>
      </p:sp>
    </p:spTree>
    <p:extLst>
      <p:ext uri="{BB962C8B-B14F-4D97-AF65-F5344CB8AC3E}">
        <p14:creationId xmlns:p14="http://schemas.microsoft.com/office/powerpoint/2010/main" val="39170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226006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Decision View (4)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properties &gt; Decision </a:t>
              </a:r>
              <a:r>
                <a:rPr lang="en-US" sz="1600" dirty="0" err="1">
                  <a:solidFill>
                    <a:srgbClr val="D9F4FF"/>
                  </a:solidFill>
                  <a:latin typeface="Calibri"/>
                  <a:sym typeface="Wingdings"/>
                </a:rPr>
                <a:t>VIew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0" y="1852651"/>
            <a:ext cx="12191999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>
            <a:off x="0" y="2754025"/>
            <a:ext cx="12191999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0" y="3257382"/>
            <a:ext cx="12191999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0" y="3760740"/>
            <a:ext cx="12191999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0" y="4259392"/>
            <a:ext cx="12191999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2" name="Rounded Rectangle 61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Deployment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5" name="Rounded Rectangle 6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10324677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94" name="Rectangle 93"/>
          <p:cNvSpPr/>
          <p:nvPr/>
        </p:nvSpPr>
        <p:spPr>
          <a:xfrm>
            <a:off x="0" y="2263913"/>
            <a:ext cx="12192000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Order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432027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Calibri"/>
              </a:rPr>
              <a:t>1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2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3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4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40427" y="1924397"/>
            <a:ext cx="97783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259519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Custom Properties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53892" y="2410016"/>
            <a:ext cx="1825720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u="sng" dirty="0">
                <a:solidFill>
                  <a:srgbClr val="2BB7FE"/>
                </a:solidFill>
                <a:latin typeface="Calibri"/>
              </a:rPr>
              <a:t>Dynamic Properties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Implementation Notes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Owner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Source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5355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19262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Display Format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77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721192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Allowed Value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716268" y="2410016"/>
            <a:ext cx="11063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Any Value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Any Value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616280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3" y="2289080"/>
            <a:ext cx="156182" cy="430849"/>
          </a:xfrm>
          <a:prstGeom prst="rect">
            <a:avLst/>
          </a:prstGeom>
        </p:spPr>
      </p:pic>
      <p:sp>
        <p:nvSpPr>
          <p:cNvPr id="111" name="Rounded Rectangle 110"/>
          <p:cNvSpPr/>
          <p:nvPr/>
        </p:nvSpPr>
        <p:spPr>
          <a:xfrm>
            <a:off x="11613777" y="2256496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12191999" cy="7204363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185" y="468109"/>
            <a:ext cx="4615954" cy="5921782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468" y="6061363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2" name="Rectangular Callout 81"/>
          <p:cNvSpPr/>
          <p:nvPr/>
        </p:nvSpPr>
        <p:spPr>
          <a:xfrm>
            <a:off x="1753356" y="1715482"/>
            <a:ext cx="1382452" cy="1700875"/>
          </a:xfrm>
          <a:prstGeom prst="wedgeRectCallout">
            <a:avLst>
              <a:gd name="adj1" fmla="val 72586"/>
              <a:gd name="adj2" fmla="val -1281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Dialog with “</a:t>
            </a:r>
            <a:r>
              <a:rPr lang="en-US" sz="1400" b="1" dirty="0" smtClean="0">
                <a:solidFill>
                  <a:srgbClr val="595959"/>
                </a:solidFill>
                <a:latin typeface="Calibri"/>
              </a:rPr>
              <a:t>Any Value</a:t>
            </a: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”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899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92000" cy="16334216"/>
            <a:chOff x="0" y="0"/>
            <a:chExt cx="12192000" cy="16334216"/>
          </a:xfrm>
        </p:grpSpPr>
        <p:pic>
          <p:nvPicPr>
            <p:cNvPr id="48" name="Picture 47" descr="Sapiens_02_Communities - Structur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762057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0" y="1137478"/>
              <a:ext cx="12192000" cy="15196738"/>
            </a:xfrm>
            <a:prstGeom prst="rect">
              <a:avLst/>
            </a:prstGeom>
            <a:solidFill>
              <a:srgbClr val="E8E9E8"/>
            </a:solidFill>
          </p:spPr>
          <p:txBody>
            <a:bodyPr wrap="none" rtlCol="0" anchor="ctr">
              <a:normAutofit/>
            </a:bodyPr>
            <a:lstStyle/>
            <a:p>
              <a:pPr algn="ctr" defTabSz="914400"/>
              <a:endParaRPr lang="en-US" sz="20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128971"/>
              <a:ext cx="12192000" cy="13540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r="2700000" algn="tl" rotWithShape="0">
                <a:srgbClr val="000000">
                  <a:alpha val="13000"/>
                </a:srgbClr>
              </a:outerShdw>
            </a:effectLst>
          </p:spPr>
          <p:txBody>
            <a:bodyPr wrap="square" rtlCol="0" anchor="t">
              <a:normAutofit/>
            </a:bodyPr>
            <a:lstStyle/>
            <a:p>
              <a:pPr algn="l" defTabSz="914400"/>
              <a:endParaRPr lang="en-US" sz="2000" dirty="0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155575" y="1276389"/>
              <a:ext cx="2853121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Decision View (4)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0" y="0"/>
              <a:ext cx="12192000" cy="1126433"/>
              <a:chOff x="0" y="0"/>
              <a:chExt cx="12192000" cy="112643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b="91740"/>
              <a:stretch/>
            </p:blipFill>
            <p:spPr>
              <a:xfrm>
                <a:off x="0" y="0"/>
                <a:ext cx="12192000" cy="629478"/>
              </a:xfrm>
              <a:prstGeom prst="rect">
                <a:avLst/>
              </a:prstGeom>
            </p:spPr>
          </p:pic>
          <p:sp>
            <p:nvSpPr>
              <p:cNvPr id="5" name="Title 3"/>
              <p:cNvSpPr txBox="1">
                <a:spLocks/>
              </p:cNvSpPr>
              <p:nvPr/>
            </p:nvSpPr>
            <p:spPr>
              <a:xfrm>
                <a:off x="0" y="642732"/>
                <a:ext cx="12192000" cy="483701"/>
              </a:xfrm>
              <a:prstGeom prst="rect">
                <a:avLst/>
              </a:prstGeom>
              <a:solidFill>
                <a:srgbClr val="1FB3EE"/>
              </a:solidFill>
            </p:spPr>
            <p:txBody>
              <a:bodyPr vert="horz" lIns="180000" tIns="45718" rIns="91434" bIns="45718" rtlCol="0" anchor="ctr">
                <a:normAutofit/>
              </a:bodyPr>
              <a:lstStyle>
                <a:lvl1pPr algn="l" defTabSz="91434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kern="1200">
                    <a:solidFill>
                      <a:srgbClr val="509EC3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 dirty="0">
                    <a:solidFill>
                      <a:srgbClr val="D9F4FF"/>
                    </a:solidFill>
                    <a:latin typeface="Calibri"/>
                    <a:sym typeface="Wingdings"/>
                  </a:rPr>
                  <a:t>     Admin  &gt;  Settings &gt; Custom properties &gt; Decision </a:t>
                </a:r>
                <a:r>
                  <a:rPr lang="en-US" sz="1600" dirty="0" err="1">
                    <a:solidFill>
                      <a:srgbClr val="D9F4FF"/>
                    </a:solidFill>
                    <a:latin typeface="Calibri"/>
                    <a:sym typeface="Wingdings"/>
                  </a:rPr>
                  <a:t>VIew</a:t>
                </a:r>
                <a:endParaRPr lang="en-US" sz="1600" dirty="0">
                  <a:solidFill>
                    <a:srgbClr val="D9F4FF"/>
                  </a:solidFill>
                  <a:latin typeface="Calibri"/>
                </a:endParaRPr>
              </a:p>
            </p:txBody>
          </p:sp>
          <p:pic>
            <p:nvPicPr>
              <p:cNvPr id="3" name="Picture 2" descr="noun_49007_cc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t="5797" r="11192" b="19002"/>
              <a:stretch/>
            </p:blipFill>
            <p:spPr>
              <a:xfrm>
                <a:off x="161761" y="779734"/>
                <a:ext cx="189032" cy="184296"/>
              </a:xfrm>
              <a:prstGeom prst="rect">
                <a:avLst/>
              </a:prstGeom>
            </p:spPr>
          </p:pic>
        </p:grpSp>
        <p:sp>
          <p:nvSpPr>
            <p:cNvPr id="114" name="Rectangle 113"/>
            <p:cNvSpPr/>
            <p:nvPr/>
          </p:nvSpPr>
          <p:spPr>
            <a:xfrm>
              <a:off x="0" y="1852651"/>
              <a:ext cx="12191999" cy="400110"/>
            </a:xfrm>
            <a:prstGeom prst="rect">
              <a:avLst/>
            </a:prstGeom>
            <a:solidFill>
              <a:srgbClr val="EFF0F2"/>
            </a:solidFill>
          </p:spPr>
          <p:txBody>
            <a:bodyPr wrap="square" rtlCol="0" anchor="ctr">
              <a:spAutoFit/>
            </a:bodyPr>
            <a:lstStyle/>
            <a:p>
              <a:pPr algn="ctr" defTabSz="914400"/>
              <a:endPara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9467191" y="1333879"/>
              <a:ext cx="2492466" cy="396000"/>
              <a:chOff x="9247836" y="1333879"/>
              <a:chExt cx="2492466" cy="39600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9247836" y="1333879"/>
                <a:ext cx="2492466" cy="396000"/>
              </a:xfrm>
              <a:prstGeom prst="roundRect">
                <a:avLst>
                  <a:gd name="adj" fmla="val 5333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l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Search a Deployment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alphaModFix amt="74000"/>
              </a:blip>
              <a:stretch>
                <a:fillRect/>
              </a:stretch>
            </p:blipFill>
            <p:spPr>
              <a:xfrm flipH="1">
                <a:off x="11371377" y="1405474"/>
                <a:ext cx="245252" cy="245254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8318424" y="1334411"/>
              <a:ext cx="964398" cy="395443"/>
              <a:chOff x="5884279" y="2159231"/>
              <a:chExt cx="964398" cy="395443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5884279" y="2159231"/>
                <a:ext cx="964398" cy="395443"/>
              </a:xfrm>
              <a:prstGeom prst="roundRect">
                <a:avLst>
                  <a:gd name="adj" fmla="val 8171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  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Add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5978736" y="2218884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rgbClr val="7F7F7F"/>
                    </a:solidFill>
                    <a:sym typeface="Zapf Dingbats"/>
                  </a:rPr>
                  <a:t>✕</a:t>
                </a:r>
                <a:endParaRPr lang="en-US" sz="12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10324677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Retired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0" y="2263913"/>
              <a:ext cx="12192000" cy="474870"/>
            </a:xfrm>
            <a:prstGeom prst="rect">
              <a:avLst/>
            </a:prstGeom>
            <a:solidFill>
              <a:srgbClr val="E7F4FC"/>
            </a:solidFill>
          </p:spPr>
          <p:txBody>
            <a:bodyPr wrap="none" rtlCol="0" anchor="ctr">
              <a:noAutofit/>
            </a:bodyPr>
            <a:lstStyle/>
            <a:p>
              <a:pPr algn="ctr" defTabSz="914400"/>
              <a:endParaRPr lang="en-US" sz="20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5405" y="1924397"/>
              <a:ext cx="899098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Order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09777" y="2410016"/>
              <a:ext cx="432027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1</a:t>
              </a:r>
            </a:p>
            <a:p>
              <a:pPr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2</a:t>
              </a:r>
            </a:p>
            <a:p>
              <a:pPr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3</a:t>
              </a:r>
            </a:p>
            <a:p>
              <a:pPr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4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540427" y="1924397"/>
              <a:ext cx="977834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Data Type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259519" y="1924397"/>
              <a:ext cx="1865049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Custom Properties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53892" y="2410016"/>
              <a:ext cx="1825720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u="sng" dirty="0">
                  <a:solidFill>
                    <a:srgbClr val="2BB7FE"/>
                  </a:solidFill>
                  <a:latin typeface="Calibri"/>
                </a:rPr>
                <a:t>Dynamic Properties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Implementation Notes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Owner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Source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535502" y="2410016"/>
              <a:ext cx="1106393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192626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Display Format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187702" y="2410016"/>
              <a:ext cx="1106393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721192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Allowed Value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716268" y="2410016"/>
              <a:ext cx="1106393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Any Value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616280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Required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43" y="2289080"/>
              <a:ext cx="156182" cy="430849"/>
            </a:xfrm>
            <a:prstGeom prst="rect">
              <a:avLst/>
            </a:prstGeom>
          </p:spPr>
        </p:pic>
        <p:sp>
          <p:nvSpPr>
            <p:cNvPr id="111" name="Rounded Rectangle 110"/>
            <p:cNvSpPr/>
            <p:nvPr/>
          </p:nvSpPr>
          <p:spPr>
            <a:xfrm>
              <a:off x="11613777" y="2256496"/>
              <a:ext cx="531445" cy="500185"/>
            </a:xfrm>
            <a:prstGeom prst="roundRect">
              <a:avLst>
                <a:gd name="adj" fmla="val 8559"/>
              </a:avLst>
            </a:prstGeom>
            <a:noFill/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800" dirty="0">
                  <a:solidFill>
                    <a:schemeClr val="bg1">
                      <a:lumMod val="75000"/>
                    </a:scheme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0" y="0"/>
            <a:ext cx="12191999" cy="7204363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Rectangular Callout 81"/>
          <p:cNvSpPr/>
          <p:nvPr/>
        </p:nvSpPr>
        <p:spPr>
          <a:xfrm>
            <a:off x="865438" y="2165003"/>
            <a:ext cx="1921947" cy="1464877"/>
          </a:xfrm>
          <a:prstGeom prst="wedgeRectCallout">
            <a:avLst>
              <a:gd name="adj1" fmla="val 72586"/>
              <a:gd name="adj2" fmla="val -1281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</a:rPr>
              <a:t>Dialog with </a:t>
            </a:r>
            <a:r>
              <a:rPr lang="en-US" sz="1400" dirty="0" smtClean="0">
                <a:solidFill>
                  <a:srgbClr val="595959"/>
                </a:solidFill>
              </a:rPr>
              <a:t>“</a:t>
            </a:r>
            <a:r>
              <a:rPr lang="en-US" sz="1400" b="1" dirty="0" smtClean="0">
                <a:solidFill>
                  <a:srgbClr val="595959"/>
                </a:solidFill>
              </a:rPr>
              <a:t>Set</a:t>
            </a:r>
            <a:r>
              <a:rPr lang="en-US" sz="1400" dirty="0" smtClean="0">
                <a:solidFill>
                  <a:srgbClr val="595959"/>
                </a:solidFill>
              </a:rPr>
              <a:t>”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</a:rPr>
              <a:t>One value filled in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</a:rPr>
              <a:t>See interactions on the next page</a:t>
            </a:r>
            <a:endParaRPr lang="en-US" sz="1400" dirty="0">
              <a:solidFill>
                <a:srgbClr val="595959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856183" y="352421"/>
            <a:ext cx="4479636" cy="6648864"/>
            <a:chOff x="3856183" y="352421"/>
            <a:chExt cx="4479636" cy="6648864"/>
          </a:xfrm>
        </p:grpSpPr>
        <p:grpSp>
          <p:nvGrpSpPr>
            <p:cNvPr id="100" name="Group 99"/>
            <p:cNvGrpSpPr/>
            <p:nvPr/>
          </p:nvGrpSpPr>
          <p:grpSpPr>
            <a:xfrm>
              <a:off x="3856183" y="352421"/>
              <a:ext cx="4479636" cy="6648864"/>
              <a:chOff x="3856183" y="352421"/>
              <a:chExt cx="4479636" cy="6648864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3856183" y="352421"/>
                <a:ext cx="4479636" cy="6648864"/>
                <a:chOff x="3856183" y="903083"/>
                <a:chExt cx="4479636" cy="6648864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3856183" y="903083"/>
                  <a:ext cx="4479636" cy="664886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 anchor="ctr">
                  <a:normAutofit/>
                </a:bodyPr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FFFFFF"/>
                      </a:solidFill>
                      <a:latin typeface="Calibri"/>
                    </a:rPr>
                    <a:t> </a:t>
                  </a: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4068101" y="956659"/>
                  <a:ext cx="2563939" cy="440665"/>
                </a:xfrm>
                <a:prstGeom prst="rect">
                  <a:avLst/>
                </a:prstGeom>
              </p:spPr>
              <p:txBody>
                <a:bodyPr wrap="square" anchor="ctr">
                  <a:noAutofit/>
                </a:bodyPr>
                <a:lstStyle/>
                <a:p>
                  <a:pPr algn="l">
                    <a:lnSpc>
                      <a:spcPct val="80000"/>
                    </a:lnSpc>
                  </a:pPr>
                  <a:r>
                    <a:rPr lang="en-US" sz="1600" b="1" dirty="0" smtClean="0">
                      <a:solidFill>
                        <a:srgbClr val="595959"/>
                      </a:solidFill>
                      <a:latin typeface="Calibri"/>
                    </a:rPr>
                    <a:t>Custom Properties Details</a:t>
                  </a:r>
                  <a:endParaRPr lang="en-US" sz="1200" b="1" dirty="0" smtClean="0">
                    <a:solidFill>
                      <a:srgbClr val="595959"/>
                    </a:solidFill>
                    <a:latin typeface="Calibri"/>
                  </a:endParaRPr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3979333" y="1435931"/>
                  <a:ext cx="420914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ounded Rectangle 125"/>
                <p:cNvSpPr/>
                <p:nvPr/>
              </p:nvSpPr>
              <p:spPr>
                <a:xfrm>
                  <a:off x="6732650" y="6897154"/>
                  <a:ext cx="1248064" cy="369237"/>
                </a:xfrm>
                <a:prstGeom prst="roundRect">
                  <a:avLst>
                    <a:gd name="adj" fmla="val 9378"/>
                  </a:avLst>
                </a:prstGeom>
                <a:solidFill>
                  <a:srgbClr val="18A7E1"/>
                </a:solidFill>
                <a:ln>
                  <a:noFill/>
                </a:ln>
              </p:spPr>
              <p:txBody>
                <a:bodyPr wrap="none" lIns="0" tIns="0" rIns="0" bIns="0" anchor="ctr">
                  <a:normAutofit/>
                </a:bodyPr>
                <a:lstStyle/>
                <a:p>
                  <a:pPr algn="ctr" defTabSz="914400">
                    <a:lnSpc>
                      <a:spcPct val="80000"/>
                    </a:lnSpc>
                  </a:pPr>
                  <a:r>
                    <a:rPr lang="en-US" sz="1600" dirty="0" smtClean="0">
                      <a:solidFill>
                        <a:srgbClr val="FFFFFF"/>
                      </a:solidFill>
                      <a:latin typeface="Calibri"/>
                    </a:rPr>
                    <a:t>OK</a:t>
                  </a:r>
                  <a:endParaRPr lang="en-US" sz="160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7884926" y="980118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 smtClean="0">
                      <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✕</a:t>
                  </a:r>
                  <a:endParaRPr lang="en-US" dirty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5501932" y="6890860"/>
                  <a:ext cx="1027884" cy="385266"/>
                </a:xfrm>
                <a:prstGeom prst="roundRect">
                  <a:avLst>
                    <a:gd name="adj" fmla="val 9121"/>
                  </a:avLst>
                </a:prstGeom>
                <a:solidFill>
                  <a:schemeClr val="bg1"/>
                </a:solidFill>
                <a:ln w="9525" cmpd="sng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>
                  <a:normAutofit/>
                </a:bodyPr>
                <a:lstStyle/>
                <a:p>
                  <a:pPr algn="ctr" rtl="0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Calibri"/>
                    </a:rPr>
                    <a:t>Cancel</a:t>
                  </a:r>
                  <a:endParaRPr lang="en-US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>
                <a:xfrm>
                  <a:off x="5690637" y="1606812"/>
                  <a:ext cx="2340000" cy="263556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30" name="Rounded Rectangle 129"/>
                <p:cNvSpPr/>
                <p:nvPr/>
              </p:nvSpPr>
              <p:spPr>
                <a:xfrm>
                  <a:off x="5690637" y="1988358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rPr>
                    <a:t>TEXT</a:t>
                  </a: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10800000">
                  <a:off x="7682866" y="1913852"/>
                  <a:ext cx="34777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ucida Grande"/>
                      <a:ea typeface="Lucida Grande"/>
                      <a:cs typeface="Lucida Grande"/>
                    </a:rPr>
                    <a:t>⌃</a:t>
                  </a:r>
                  <a:endParaRPr lang="en-US" sz="16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grpSp>
              <p:nvGrpSpPr>
                <p:cNvPr id="132" name="Group 131"/>
                <p:cNvGrpSpPr/>
                <p:nvPr/>
              </p:nvGrpSpPr>
              <p:grpSpPr>
                <a:xfrm>
                  <a:off x="5642694" y="6091517"/>
                  <a:ext cx="1470670" cy="307777"/>
                  <a:chOff x="4362801" y="5573123"/>
                  <a:chExt cx="1470670" cy="307777"/>
                </a:xfrm>
              </p:grpSpPr>
              <p:sp>
                <p:nvSpPr>
                  <p:cNvPr id="158" name="Rectangle 157"/>
                  <p:cNvSpPr/>
                  <p:nvPr/>
                </p:nvSpPr>
                <p:spPr>
                  <a:xfrm>
                    <a:off x="4604723" y="5573123"/>
                    <a:ext cx="1228748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400" dirty="0" smtClean="0">
                        <a:solidFill>
                          <a:srgbClr val="595959"/>
                        </a:solidFill>
                        <a:latin typeface="Calibri"/>
                      </a:rPr>
                      <a:t>Required</a:t>
                    </a:r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4362801" y="5612093"/>
                    <a:ext cx="245486" cy="237955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endParaRPr lang="en-US" sz="18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6854959" y="6095367"/>
                  <a:ext cx="1042130" cy="307777"/>
                  <a:chOff x="4362801" y="5984361"/>
                  <a:chExt cx="1042130" cy="307777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4604723" y="5984361"/>
                    <a:ext cx="800208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400" dirty="0" smtClean="0">
                        <a:solidFill>
                          <a:srgbClr val="595959"/>
                        </a:solidFill>
                        <a:latin typeface="Calibri"/>
                      </a:rPr>
                      <a:t>Retired</a:t>
                    </a:r>
                  </a:p>
                </p:txBody>
              </p:sp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4362801" y="6023331"/>
                    <a:ext cx="245486" cy="237955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endParaRPr lang="en-US" sz="18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34" name="Rectangle 133"/>
                <p:cNvSpPr/>
                <p:nvPr/>
              </p:nvSpPr>
              <p:spPr>
                <a:xfrm>
                  <a:off x="4068101" y="1605774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Name</a:t>
                  </a:r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4068101" y="1987321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Data Type</a:t>
                  </a: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5702404" y="1621152"/>
                  <a:ext cx="1377027" cy="233048"/>
                </a:xfrm>
                <a:prstGeom prst="rect">
                  <a:avLst/>
                </a:prstGeom>
                <a:noFill/>
              </p:spPr>
              <p:txBody>
                <a:bodyPr wrap="none">
                  <a:noAutofit/>
                </a:bodyPr>
                <a:lstStyle/>
                <a:p>
                  <a:pPr algn="l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/>
                    </a:rPr>
                    <a:t>Dynamic Properties</a:t>
                  </a:r>
                  <a:endPara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/>
                  </a:endParaRPr>
                </a:p>
              </p:txBody>
            </p:sp>
            <p:sp>
              <p:nvSpPr>
                <p:cNvPr id="137" name="Rounded Rectangle 136"/>
                <p:cNvSpPr/>
                <p:nvPr/>
              </p:nvSpPr>
              <p:spPr>
                <a:xfrm>
                  <a:off x="5690637" y="2406301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rPr>
                    <a:t>Text</a:t>
                  </a: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10800000">
                  <a:off x="7682866" y="2331795"/>
                  <a:ext cx="34777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ucida Grande"/>
                      <a:ea typeface="Lucida Grande"/>
                      <a:cs typeface="Lucida Grande"/>
                    </a:rPr>
                    <a:t>⌃</a:t>
                  </a:r>
                  <a:endParaRPr lang="en-US" sz="16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058865" y="2405264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Display Format</a:t>
                  </a: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5690637" y="2824244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rPr>
                    <a:t>Set</a:t>
                  </a: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 rot="10800000">
                  <a:off x="7682866" y="2749738"/>
                  <a:ext cx="34777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ucida Grande"/>
                      <a:ea typeface="Lucida Grande"/>
                      <a:cs typeface="Lucida Grande"/>
                    </a:rPr>
                    <a:t>⌃</a:t>
                  </a:r>
                  <a:endParaRPr lang="en-US" sz="16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4049629" y="2823207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Allowed Value</a:t>
                  </a: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5690637" y="4343513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4040393" y="4342476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Default Value</a:t>
                  </a:r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5690637" y="4761456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4031157" y="4760419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Length</a:t>
                  </a:r>
                </a:p>
              </p:txBody>
            </p:sp>
            <p:sp>
              <p:nvSpPr>
                <p:cNvPr id="152" name="Rounded Rectangle 151"/>
                <p:cNvSpPr/>
                <p:nvPr/>
              </p:nvSpPr>
              <p:spPr>
                <a:xfrm>
                  <a:off x="5690637" y="5179399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4021920" y="5178362"/>
                  <a:ext cx="1485261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Regular Expression</a:t>
                  </a:r>
                </a:p>
              </p:txBody>
            </p:sp>
            <p:sp>
              <p:nvSpPr>
                <p:cNvPr id="154" name="Rounded Rectangle 153"/>
                <p:cNvSpPr/>
                <p:nvPr/>
              </p:nvSpPr>
              <p:spPr>
                <a:xfrm>
                  <a:off x="5690637" y="5597342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4012685" y="5596305"/>
                  <a:ext cx="150604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>
                      <a:solidFill>
                        <a:srgbClr val="595959"/>
                      </a:solidFill>
                      <a:latin typeface="Calibri"/>
                    </a:rPr>
                    <a:t>Regular </a:t>
                  </a:r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Expression message</a:t>
                  </a:r>
                  <a:endParaRPr lang="en-US" sz="1200" dirty="0">
                    <a:solidFill>
                      <a:srgbClr val="595959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3" name="Rectangle 102"/>
              <p:cNvSpPr/>
              <p:nvPr/>
            </p:nvSpPr>
            <p:spPr>
              <a:xfrm>
                <a:off x="5689866" y="2729764"/>
                <a:ext cx="2339168" cy="2373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 anchor="ctr">
                <a:normAutofit fontScale="55000" lnSpcReduction="20000"/>
              </a:bodyPr>
              <a:lstStyle/>
              <a:p>
                <a:pPr algn="ctr" defTabSz="914400"/>
                <a:endParaRPr lang="en-US" sz="2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686885" y="2736488"/>
                <a:ext cx="575348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Values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5695002" y="3305072"/>
                <a:ext cx="2334884" cy="356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schemeClr val="bg1">
                        <a:lumMod val="65000"/>
                      </a:schemeClr>
                    </a:solidFill>
                    <a:latin typeface="Calibri"/>
                  </a:rPr>
                  <a:t>     Add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2700000">
                <a:off x="5678838" y="3344675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000" dirty="0">
                    <a:solidFill>
                      <a:srgbClr val="A6A6A6"/>
                    </a:solidFill>
                    <a:sym typeface="Zapf Dingbats"/>
                  </a:rPr>
                  <a:t>✕</a:t>
                </a:r>
                <a:endParaRPr lang="en-US" sz="1000" dirty="0">
                  <a:solidFill>
                    <a:srgbClr val="A6A6A6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430684" y="2736488"/>
                <a:ext cx="587608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dirty="0" smtClean="0">
                    <a:solidFill>
                      <a:srgbClr val="18A7E1"/>
                    </a:solidFill>
                  </a:rPr>
                  <a:t>Import</a:t>
                </a:r>
                <a:endParaRPr lang="en-US" sz="1100" dirty="0">
                  <a:solidFill>
                    <a:srgbClr val="18A7E1"/>
                  </a:solidFill>
                </a:endParaRPr>
              </a:p>
            </p:txBody>
          </p:sp>
        </p:grpSp>
        <p:sp>
          <p:nvSpPr>
            <p:cNvPr id="101" name="Rectangle 100"/>
            <p:cNvSpPr/>
            <p:nvPr/>
          </p:nvSpPr>
          <p:spPr>
            <a:xfrm>
              <a:off x="5695002" y="2968446"/>
              <a:ext cx="2334884" cy="35684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0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value1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0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92000" cy="16334216"/>
            <a:chOff x="0" y="0"/>
            <a:chExt cx="12192000" cy="16334216"/>
          </a:xfrm>
        </p:grpSpPr>
        <p:pic>
          <p:nvPicPr>
            <p:cNvPr id="48" name="Picture 47" descr="Sapiens_02_Communities - Structur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762057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0" y="1137478"/>
              <a:ext cx="12192000" cy="15196738"/>
            </a:xfrm>
            <a:prstGeom prst="rect">
              <a:avLst/>
            </a:prstGeom>
            <a:solidFill>
              <a:srgbClr val="E8E9E8"/>
            </a:solidFill>
          </p:spPr>
          <p:txBody>
            <a:bodyPr wrap="none" rtlCol="0" anchor="ctr">
              <a:normAutofit/>
            </a:bodyPr>
            <a:lstStyle/>
            <a:p>
              <a:pPr algn="ctr" defTabSz="914400"/>
              <a:endParaRPr lang="en-US" sz="20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128971"/>
              <a:ext cx="12192000" cy="13540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r="2700000" algn="tl" rotWithShape="0">
                <a:srgbClr val="000000">
                  <a:alpha val="13000"/>
                </a:srgbClr>
              </a:outerShdw>
            </a:effectLst>
          </p:spPr>
          <p:txBody>
            <a:bodyPr wrap="square" rtlCol="0" anchor="t">
              <a:normAutofit/>
            </a:bodyPr>
            <a:lstStyle/>
            <a:p>
              <a:pPr algn="l" defTabSz="914400"/>
              <a:endParaRPr lang="en-US" sz="2000" dirty="0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155575" y="1276389"/>
              <a:ext cx="2853121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Decision View (4)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0" y="0"/>
              <a:ext cx="12192000" cy="1126433"/>
              <a:chOff x="0" y="0"/>
              <a:chExt cx="12192000" cy="112643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b="91740"/>
              <a:stretch/>
            </p:blipFill>
            <p:spPr>
              <a:xfrm>
                <a:off x="0" y="0"/>
                <a:ext cx="12192000" cy="629478"/>
              </a:xfrm>
              <a:prstGeom prst="rect">
                <a:avLst/>
              </a:prstGeom>
            </p:spPr>
          </p:pic>
          <p:sp>
            <p:nvSpPr>
              <p:cNvPr id="5" name="Title 3"/>
              <p:cNvSpPr txBox="1">
                <a:spLocks/>
              </p:cNvSpPr>
              <p:nvPr/>
            </p:nvSpPr>
            <p:spPr>
              <a:xfrm>
                <a:off x="0" y="642732"/>
                <a:ext cx="12192000" cy="483701"/>
              </a:xfrm>
              <a:prstGeom prst="rect">
                <a:avLst/>
              </a:prstGeom>
              <a:solidFill>
                <a:srgbClr val="1FB3EE"/>
              </a:solidFill>
            </p:spPr>
            <p:txBody>
              <a:bodyPr vert="horz" lIns="180000" tIns="45718" rIns="91434" bIns="45718" rtlCol="0" anchor="ctr">
                <a:normAutofit/>
              </a:bodyPr>
              <a:lstStyle>
                <a:lvl1pPr algn="l" defTabSz="91434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kern="1200">
                    <a:solidFill>
                      <a:srgbClr val="509EC3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 dirty="0">
                    <a:solidFill>
                      <a:srgbClr val="D9F4FF"/>
                    </a:solidFill>
                    <a:latin typeface="Calibri"/>
                    <a:sym typeface="Wingdings"/>
                  </a:rPr>
                  <a:t>     Admin  &gt;  Settings &gt; Custom properties &gt; Decision </a:t>
                </a:r>
                <a:r>
                  <a:rPr lang="en-US" sz="1600" dirty="0" err="1">
                    <a:solidFill>
                      <a:srgbClr val="D9F4FF"/>
                    </a:solidFill>
                    <a:latin typeface="Calibri"/>
                    <a:sym typeface="Wingdings"/>
                  </a:rPr>
                  <a:t>VIew</a:t>
                </a:r>
                <a:endParaRPr lang="en-US" sz="1600" dirty="0">
                  <a:solidFill>
                    <a:srgbClr val="D9F4FF"/>
                  </a:solidFill>
                  <a:latin typeface="Calibri"/>
                </a:endParaRPr>
              </a:p>
            </p:txBody>
          </p:sp>
          <p:pic>
            <p:nvPicPr>
              <p:cNvPr id="3" name="Picture 2" descr="noun_49007_cc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t="5797" r="11192" b="19002"/>
              <a:stretch/>
            </p:blipFill>
            <p:spPr>
              <a:xfrm>
                <a:off x="161761" y="779734"/>
                <a:ext cx="189032" cy="184296"/>
              </a:xfrm>
              <a:prstGeom prst="rect">
                <a:avLst/>
              </a:prstGeom>
            </p:spPr>
          </p:pic>
        </p:grpSp>
        <p:sp>
          <p:nvSpPr>
            <p:cNvPr id="114" name="Rectangle 113"/>
            <p:cNvSpPr/>
            <p:nvPr/>
          </p:nvSpPr>
          <p:spPr>
            <a:xfrm>
              <a:off x="0" y="1852651"/>
              <a:ext cx="12191999" cy="400110"/>
            </a:xfrm>
            <a:prstGeom prst="rect">
              <a:avLst/>
            </a:prstGeom>
            <a:solidFill>
              <a:srgbClr val="EFF0F2"/>
            </a:solidFill>
          </p:spPr>
          <p:txBody>
            <a:bodyPr wrap="square" rtlCol="0" anchor="ctr">
              <a:spAutoFit/>
            </a:bodyPr>
            <a:lstStyle/>
            <a:p>
              <a:pPr algn="ctr" defTabSz="914400"/>
              <a:endPara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9467191" y="1333879"/>
              <a:ext cx="2492466" cy="396000"/>
              <a:chOff x="9247836" y="1333879"/>
              <a:chExt cx="2492466" cy="39600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9247836" y="1333879"/>
                <a:ext cx="2492466" cy="396000"/>
              </a:xfrm>
              <a:prstGeom prst="roundRect">
                <a:avLst>
                  <a:gd name="adj" fmla="val 5333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l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Search a Deployment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alphaModFix amt="74000"/>
              </a:blip>
              <a:stretch>
                <a:fillRect/>
              </a:stretch>
            </p:blipFill>
            <p:spPr>
              <a:xfrm flipH="1">
                <a:off x="11371377" y="1405474"/>
                <a:ext cx="245252" cy="245254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8318424" y="1334411"/>
              <a:ext cx="964398" cy="395443"/>
              <a:chOff x="5884279" y="2159231"/>
              <a:chExt cx="964398" cy="395443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5884279" y="2159231"/>
                <a:ext cx="964398" cy="395443"/>
              </a:xfrm>
              <a:prstGeom prst="roundRect">
                <a:avLst>
                  <a:gd name="adj" fmla="val 8171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  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Add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5978736" y="2218884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rgbClr val="7F7F7F"/>
                    </a:solidFill>
                    <a:sym typeface="Zapf Dingbats"/>
                  </a:rPr>
                  <a:t>✕</a:t>
                </a:r>
                <a:endParaRPr lang="en-US" sz="12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10324677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Retired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0" y="2263913"/>
              <a:ext cx="12192000" cy="474870"/>
            </a:xfrm>
            <a:prstGeom prst="rect">
              <a:avLst/>
            </a:prstGeom>
            <a:solidFill>
              <a:srgbClr val="E7F4FC"/>
            </a:solidFill>
          </p:spPr>
          <p:txBody>
            <a:bodyPr wrap="none" rtlCol="0" anchor="ctr">
              <a:noAutofit/>
            </a:bodyPr>
            <a:lstStyle/>
            <a:p>
              <a:pPr algn="ctr" defTabSz="914400"/>
              <a:endParaRPr lang="en-US" sz="20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5405" y="1924397"/>
              <a:ext cx="899098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Order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09777" y="2410016"/>
              <a:ext cx="432027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1</a:t>
              </a:r>
            </a:p>
            <a:p>
              <a:pPr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2</a:t>
              </a:r>
            </a:p>
            <a:p>
              <a:pPr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3</a:t>
              </a:r>
            </a:p>
            <a:p>
              <a:pPr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4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540427" y="1924397"/>
              <a:ext cx="977834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Data Type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259519" y="1924397"/>
              <a:ext cx="1865049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Custom Properties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53892" y="2410016"/>
              <a:ext cx="1825720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u="sng" dirty="0">
                  <a:solidFill>
                    <a:srgbClr val="2BB7FE"/>
                  </a:solidFill>
                  <a:latin typeface="Calibri"/>
                </a:rPr>
                <a:t>Dynamic Properties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Implementation Notes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Owner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Source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535502" y="2410016"/>
              <a:ext cx="1106393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192626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Display Format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187702" y="2410016"/>
              <a:ext cx="1106393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721192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Allowed Value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716268" y="2410016"/>
              <a:ext cx="1106393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Any Value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616280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Required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43" y="2289080"/>
              <a:ext cx="156182" cy="430849"/>
            </a:xfrm>
            <a:prstGeom prst="rect">
              <a:avLst/>
            </a:prstGeom>
          </p:spPr>
        </p:pic>
        <p:sp>
          <p:nvSpPr>
            <p:cNvPr id="111" name="Rounded Rectangle 110"/>
            <p:cNvSpPr/>
            <p:nvPr/>
          </p:nvSpPr>
          <p:spPr>
            <a:xfrm>
              <a:off x="11613777" y="2256496"/>
              <a:ext cx="531445" cy="500185"/>
            </a:xfrm>
            <a:prstGeom prst="roundRect">
              <a:avLst>
                <a:gd name="adj" fmla="val 8559"/>
              </a:avLst>
            </a:prstGeom>
            <a:noFill/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800" dirty="0">
                  <a:solidFill>
                    <a:schemeClr val="bg1">
                      <a:lumMod val="75000"/>
                    </a:scheme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0" y="0"/>
            <a:ext cx="12191999" cy="7204363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406293" y="352421"/>
            <a:ext cx="4479636" cy="6648864"/>
            <a:chOff x="3856183" y="352421"/>
            <a:chExt cx="4479636" cy="6648864"/>
          </a:xfrm>
        </p:grpSpPr>
        <p:grpSp>
          <p:nvGrpSpPr>
            <p:cNvPr id="100" name="Group 99"/>
            <p:cNvGrpSpPr/>
            <p:nvPr/>
          </p:nvGrpSpPr>
          <p:grpSpPr>
            <a:xfrm>
              <a:off x="3856183" y="352421"/>
              <a:ext cx="4479636" cy="6648864"/>
              <a:chOff x="3856183" y="352421"/>
              <a:chExt cx="4479636" cy="6648864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3856183" y="352421"/>
                <a:ext cx="4479636" cy="6648864"/>
                <a:chOff x="3856183" y="903083"/>
                <a:chExt cx="4479636" cy="6648864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3856183" y="903083"/>
                  <a:ext cx="4479636" cy="664886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 anchor="ctr">
                  <a:normAutofit/>
                </a:bodyPr>
                <a:lstStyle/>
                <a:p>
                  <a:pPr algn="ctr" defTabSz="914400"/>
                  <a:r>
                    <a:rPr lang="en-US" sz="2000" dirty="0" smtClean="0">
                      <a:solidFill>
                        <a:srgbClr val="FFFFFF"/>
                      </a:solidFill>
                      <a:latin typeface="Calibri"/>
                    </a:rPr>
                    <a:t> </a:t>
                  </a: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4068101" y="956659"/>
                  <a:ext cx="2563939" cy="440665"/>
                </a:xfrm>
                <a:prstGeom prst="rect">
                  <a:avLst/>
                </a:prstGeom>
              </p:spPr>
              <p:txBody>
                <a:bodyPr wrap="square" anchor="ctr">
                  <a:noAutofit/>
                </a:bodyPr>
                <a:lstStyle/>
                <a:p>
                  <a:pPr algn="l">
                    <a:lnSpc>
                      <a:spcPct val="80000"/>
                    </a:lnSpc>
                  </a:pPr>
                  <a:r>
                    <a:rPr lang="en-US" sz="1600" b="1" dirty="0" smtClean="0">
                      <a:solidFill>
                        <a:srgbClr val="595959"/>
                      </a:solidFill>
                      <a:latin typeface="Calibri"/>
                    </a:rPr>
                    <a:t>Custom Properties Details</a:t>
                  </a:r>
                  <a:endParaRPr lang="en-US" sz="1200" b="1" dirty="0" smtClean="0">
                    <a:solidFill>
                      <a:srgbClr val="595959"/>
                    </a:solidFill>
                    <a:latin typeface="Calibri"/>
                  </a:endParaRPr>
                </a:p>
              </p:txBody>
            </p: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3979333" y="1435931"/>
                  <a:ext cx="420914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Rounded Rectangle 125"/>
                <p:cNvSpPr/>
                <p:nvPr/>
              </p:nvSpPr>
              <p:spPr>
                <a:xfrm>
                  <a:off x="6732650" y="6897154"/>
                  <a:ext cx="1248064" cy="369237"/>
                </a:xfrm>
                <a:prstGeom prst="roundRect">
                  <a:avLst>
                    <a:gd name="adj" fmla="val 9378"/>
                  </a:avLst>
                </a:prstGeom>
                <a:solidFill>
                  <a:srgbClr val="18A7E1"/>
                </a:solidFill>
                <a:ln>
                  <a:noFill/>
                </a:ln>
              </p:spPr>
              <p:txBody>
                <a:bodyPr wrap="none" lIns="0" tIns="0" rIns="0" bIns="0" anchor="ctr">
                  <a:normAutofit/>
                </a:bodyPr>
                <a:lstStyle/>
                <a:p>
                  <a:pPr algn="ctr" defTabSz="914400">
                    <a:lnSpc>
                      <a:spcPct val="80000"/>
                    </a:lnSpc>
                  </a:pPr>
                  <a:r>
                    <a:rPr lang="en-US" sz="1600" dirty="0" smtClean="0">
                      <a:solidFill>
                        <a:srgbClr val="FFFFFF"/>
                      </a:solidFill>
                      <a:latin typeface="Calibri"/>
                    </a:rPr>
                    <a:t>OK</a:t>
                  </a:r>
                  <a:endParaRPr lang="en-US" sz="160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7884926" y="980118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 smtClean="0">
                      <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✕</a:t>
                  </a:r>
                  <a:endParaRPr lang="en-US" dirty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5501932" y="6890860"/>
                  <a:ext cx="1027884" cy="385266"/>
                </a:xfrm>
                <a:prstGeom prst="roundRect">
                  <a:avLst>
                    <a:gd name="adj" fmla="val 9121"/>
                  </a:avLst>
                </a:prstGeom>
                <a:solidFill>
                  <a:schemeClr val="bg1"/>
                </a:solidFill>
                <a:ln w="9525" cmpd="sng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>
                  <a:normAutofit/>
                </a:bodyPr>
                <a:lstStyle/>
                <a:p>
                  <a:pPr algn="ctr" rtl="0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Calibri"/>
                    </a:rPr>
                    <a:t>Cancel</a:t>
                  </a:r>
                  <a:endParaRPr lang="en-US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>
                <a:xfrm>
                  <a:off x="5690637" y="1606812"/>
                  <a:ext cx="2340000" cy="263556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30" name="Rounded Rectangle 129"/>
                <p:cNvSpPr/>
                <p:nvPr/>
              </p:nvSpPr>
              <p:spPr>
                <a:xfrm>
                  <a:off x="5690637" y="1988358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rPr>
                    <a:t>TEXT</a:t>
                  </a:r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 rot="10800000">
                  <a:off x="7682866" y="1913852"/>
                  <a:ext cx="34777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ucida Grande"/>
                      <a:ea typeface="Lucida Grande"/>
                      <a:cs typeface="Lucida Grande"/>
                    </a:rPr>
                    <a:t>⌃</a:t>
                  </a:r>
                  <a:endParaRPr lang="en-US" sz="16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grpSp>
              <p:nvGrpSpPr>
                <p:cNvPr id="132" name="Group 131"/>
                <p:cNvGrpSpPr/>
                <p:nvPr/>
              </p:nvGrpSpPr>
              <p:grpSpPr>
                <a:xfrm>
                  <a:off x="5642694" y="6091517"/>
                  <a:ext cx="1470670" cy="307777"/>
                  <a:chOff x="4362801" y="5573123"/>
                  <a:chExt cx="1470670" cy="307777"/>
                </a:xfrm>
              </p:grpSpPr>
              <p:sp>
                <p:nvSpPr>
                  <p:cNvPr id="158" name="Rectangle 157"/>
                  <p:cNvSpPr/>
                  <p:nvPr/>
                </p:nvSpPr>
                <p:spPr>
                  <a:xfrm>
                    <a:off x="4604723" y="5573123"/>
                    <a:ext cx="1228748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400" dirty="0" smtClean="0">
                        <a:solidFill>
                          <a:srgbClr val="595959"/>
                        </a:solidFill>
                        <a:latin typeface="Calibri"/>
                      </a:rPr>
                      <a:t>Required</a:t>
                    </a:r>
                  </a:p>
                </p:txBody>
              </p:sp>
              <p:sp>
                <p:nvSpPr>
                  <p:cNvPr id="159" name="Rounded Rectangle 158"/>
                  <p:cNvSpPr/>
                  <p:nvPr/>
                </p:nvSpPr>
                <p:spPr>
                  <a:xfrm>
                    <a:off x="4362801" y="5612093"/>
                    <a:ext cx="245486" cy="237955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endParaRPr lang="en-US" sz="18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6854959" y="6095367"/>
                  <a:ext cx="1042130" cy="307777"/>
                  <a:chOff x="4362801" y="5984361"/>
                  <a:chExt cx="1042130" cy="307777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4604723" y="5984361"/>
                    <a:ext cx="800208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400" dirty="0" smtClean="0">
                        <a:solidFill>
                          <a:srgbClr val="595959"/>
                        </a:solidFill>
                        <a:latin typeface="Calibri"/>
                      </a:rPr>
                      <a:t>Retired</a:t>
                    </a:r>
                  </a:p>
                </p:txBody>
              </p:sp>
              <p:sp>
                <p:nvSpPr>
                  <p:cNvPr id="157" name="Rounded Rectangle 156"/>
                  <p:cNvSpPr/>
                  <p:nvPr/>
                </p:nvSpPr>
                <p:spPr>
                  <a:xfrm>
                    <a:off x="4362801" y="6023331"/>
                    <a:ext cx="245486" cy="237955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endParaRPr lang="en-US" sz="18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34" name="Rectangle 133"/>
                <p:cNvSpPr/>
                <p:nvPr/>
              </p:nvSpPr>
              <p:spPr>
                <a:xfrm>
                  <a:off x="4068101" y="1605774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Name</a:t>
                  </a:r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4068101" y="1987321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Data Type</a:t>
                  </a: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5702404" y="1621152"/>
                  <a:ext cx="1377027" cy="233048"/>
                </a:xfrm>
                <a:prstGeom prst="rect">
                  <a:avLst/>
                </a:prstGeom>
                <a:noFill/>
              </p:spPr>
              <p:txBody>
                <a:bodyPr wrap="none">
                  <a:noAutofit/>
                </a:bodyPr>
                <a:lstStyle/>
                <a:p>
                  <a:pPr algn="l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/>
                    </a:rPr>
                    <a:t>Dynamic Properties</a:t>
                  </a:r>
                  <a:endPara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/>
                  </a:endParaRPr>
                </a:p>
              </p:txBody>
            </p:sp>
            <p:sp>
              <p:nvSpPr>
                <p:cNvPr id="137" name="Rounded Rectangle 136"/>
                <p:cNvSpPr/>
                <p:nvPr/>
              </p:nvSpPr>
              <p:spPr>
                <a:xfrm>
                  <a:off x="5690637" y="2406301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rPr>
                    <a:t>Text</a:t>
                  </a: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 rot="10800000">
                  <a:off x="7682866" y="2331795"/>
                  <a:ext cx="34777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ucida Grande"/>
                      <a:ea typeface="Lucida Grande"/>
                      <a:cs typeface="Lucida Grande"/>
                    </a:rPr>
                    <a:t>⌃</a:t>
                  </a:r>
                  <a:endParaRPr lang="en-US" sz="16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058865" y="2405264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Display Format</a:t>
                  </a: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>
                <a:xfrm>
                  <a:off x="5690637" y="2824244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r>
                    <a: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rPr>
                    <a:t>Set</a:t>
                  </a: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 rot="10800000">
                  <a:off x="7682866" y="2749738"/>
                  <a:ext cx="34777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Lucida Grande"/>
                      <a:ea typeface="Lucida Grande"/>
                      <a:cs typeface="Lucida Grande"/>
                    </a:rPr>
                    <a:t>⌃</a:t>
                  </a:r>
                  <a:endParaRPr lang="en-US" sz="16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4049629" y="2823207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Allowed Value</a:t>
                  </a:r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5690637" y="4343513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4040393" y="4342476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Default Value</a:t>
                  </a:r>
                </a:p>
              </p:txBody>
            </p:sp>
            <p:sp>
              <p:nvSpPr>
                <p:cNvPr id="150" name="Rounded Rectangle 149"/>
                <p:cNvSpPr/>
                <p:nvPr/>
              </p:nvSpPr>
              <p:spPr>
                <a:xfrm>
                  <a:off x="5690637" y="4761456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4031157" y="4760419"/>
                  <a:ext cx="1228748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Length</a:t>
                  </a:r>
                </a:p>
              </p:txBody>
            </p:sp>
            <p:sp>
              <p:nvSpPr>
                <p:cNvPr id="152" name="Rounded Rectangle 151"/>
                <p:cNvSpPr/>
                <p:nvPr/>
              </p:nvSpPr>
              <p:spPr>
                <a:xfrm>
                  <a:off x="5690637" y="5179399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4021920" y="5178362"/>
                  <a:ext cx="1485261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Regular Expression</a:t>
                  </a:r>
                </a:p>
              </p:txBody>
            </p:sp>
            <p:sp>
              <p:nvSpPr>
                <p:cNvPr id="154" name="Rounded Rectangle 153"/>
                <p:cNvSpPr/>
                <p:nvPr/>
              </p:nvSpPr>
              <p:spPr>
                <a:xfrm>
                  <a:off x="5690637" y="5597342"/>
                  <a:ext cx="2340000" cy="274552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4012685" y="5596305"/>
                  <a:ext cx="1506042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200" dirty="0">
                      <a:solidFill>
                        <a:srgbClr val="595959"/>
                      </a:solidFill>
                      <a:latin typeface="Calibri"/>
                    </a:rPr>
                    <a:t>Regular </a:t>
                  </a:r>
                  <a:r>
                    <a:rPr lang="en-US" sz="1200" dirty="0" smtClean="0">
                      <a:solidFill>
                        <a:srgbClr val="595959"/>
                      </a:solidFill>
                      <a:latin typeface="Calibri"/>
                    </a:rPr>
                    <a:t>Expression message</a:t>
                  </a:r>
                  <a:endParaRPr lang="en-US" sz="1200" dirty="0">
                    <a:solidFill>
                      <a:srgbClr val="595959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3" name="Rectangle 102"/>
              <p:cNvSpPr/>
              <p:nvPr/>
            </p:nvSpPr>
            <p:spPr>
              <a:xfrm>
                <a:off x="5689866" y="2729764"/>
                <a:ext cx="2339168" cy="2373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 anchor="ctr">
                <a:normAutofit fontScale="55000" lnSpcReduction="20000"/>
              </a:bodyPr>
              <a:lstStyle/>
              <a:p>
                <a:pPr algn="ctr" defTabSz="914400"/>
                <a:endParaRPr lang="en-US" sz="2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686885" y="2736488"/>
                <a:ext cx="575348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Values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5695002" y="3305072"/>
                <a:ext cx="2334884" cy="356849"/>
              </a:xfrm>
              <a:prstGeom prst="rect">
                <a:avLst/>
              </a:prstGeom>
              <a:solidFill>
                <a:srgbClr val="E7F4FC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srgbClr val="18A7E1"/>
                    </a:solidFill>
                    <a:latin typeface="Calibri"/>
                  </a:rPr>
                  <a:t>     Add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2700000">
                <a:off x="5678838" y="3344675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000" dirty="0">
                    <a:solidFill>
                      <a:srgbClr val="18A7E1"/>
                    </a:solidFill>
                    <a:sym typeface="Zapf Dingbats"/>
                  </a:rPr>
                  <a:t>✕</a:t>
                </a:r>
                <a:endParaRPr lang="en-US" sz="1000" dirty="0">
                  <a:solidFill>
                    <a:srgbClr val="18A7E1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430684" y="2736488"/>
                <a:ext cx="587608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dirty="0" smtClean="0">
                    <a:solidFill>
                      <a:srgbClr val="18A7E1"/>
                    </a:solidFill>
                  </a:rPr>
                  <a:t>Import</a:t>
                </a:r>
                <a:endParaRPr lang="en-US" sz="1100" dirty="0">
                  <a:solidFill>
                    <a:srgbClr val="18A7E1"/>
                  </a:solidFill>
                </a:endParaRPr>
              </a:p>
            </p:txBody>
          </p:sp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6633" y="3532809"/>
                <a:ext cx="614435" cy="79663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01" name="Rectangle 100"/>
            <p:cNvSpPr/>
            <p:nvPr/>
          </p:nvSpPr>
          <p:spPr>
            <a:xfrm>
              <a:off x="5695002" y="2968446"/>
              <a:ext cx="2334884" cy="35684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0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value1</a:t>
              </a:r>
            </a:p>
          </p:txBody>
        </p:sp>
      </p:grpSp>
      <p:sp>
        <p:nvSpPr>
          <p:cNvPr id="189" name="Rectangular Callout 188"/>
          <p:cNvSpPr/>
          <p:nvPr/>
        </p:nvSpPr>
        <p:spPr>
          <a:xfrm>
            <a:off x="0" y="2165004"/>
            <a:ext cx="1921947" cy="1228878"/>
          </a:xfrm>
          <a:prstGeom prst="wedgeRectCallout">
            <a:avLst>
              <a:gd name="adj1" fmla="val 72586"/>
              <a:gd name="adj2" fmla="val -1281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</a:rPr>
              <a:t>Interactions for the dialog </a:t>
            </a:r>
            <a:r>
              <a:rPr lang="en-US" sz="1400" dirty="0">
                <a:solidFill>
                  <a:srgbClr val="595959"/>
                </a:solidFill>
              </a:rPr>
              <a:t>with </a:t>
            </a:r>
            <a:r>
              <a:rPr lang="en-US" sz="1400" dirty="0" smtClean="0">
                <a:solidFill>
                  <a:srgbClr val="595959"/>
                </a:solidFill>
              </a:rPr>
              <a:t>“</a:t>
            </a:r>
            <a:r>
              <a:rPr lang="en-US" sz="1400" b="1" dirty="0" smtClean="0">
                <a:solidFill>
                  <a:srgbClr val="595959"/>
                </a:solidFill>
              </a:rPr>
              <a:t>Set</a:t>
            </a:r>
            <a:r>
              <a:rPr lang="en-US" sz="1400" dirty="0" smtClean="0">
                <a:solidFill>
                  <a:srgbClr val="595959"/>
                </a:solidFill>
              </a:rPr>
              <a:t>”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</a:rPr>
              <a:t>One value filled in</a:t>
            </a:r>
          </a:p>
          <a:p>
            <a:pPr algn="l" defTabSz="914400">
              <a:spcAft>
                <a:spcPts val="1200"/>
              </a:spcAft>
            </a:pPr>
            <a:endParaRPr lang="en-US" sz="1400" dirty="0">
              <a:solidFill>
                <a:srgbClr val="595959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149344" y="352421"/>
            <a:ext cx="4479636" cy="6648864"/>
            <a:chOff x="6643569" y="352421"/>
            <a:chExt cx="4479636" cy="6648864"/>
          </a:xfrm>
        </p:grpSpPr>
        <p:grpSp>
          <p:nvGrpSpPr>
            <p:cNvPr id="83" name="Group 82"/>
            <p:cNvGrpSpPr/>
            <p:nvPr/>
          </p:nvGrpSpPr>
          <p:grpSpPr>
            <a:xfrm>
              <a:off x="6643569" y="352421"/>
              <a:ext cx="4479636" cy="6648864"/>
              <a:chOff x="3856183" y="352421"/>
              <a:chExt cx="4479636" cy="6648864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3856183" y="352421"/>
                <a:ext cx="4479636" cy="6648864"/>
                <a:chOff x="3856183" y="352421"/>
                <a:chExt cx="4479636" cy="6648864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3856183" y="352421"/>
                  <a:ext cx="4479636" cy="6648864"/>
                  <a:chOff x="3856183" y="903083"/>
                  <a:chExt cx="4479636" cy="6648864"/>
                </a:xfrm>
              </p:grpSpPr>
              <p:sp>
                <p:nvSpPr>
                  <p:cNvPr id="93" name="Rectangle 92"/>
                  <p:cNvSpPr/>
                  <p:nvPr/>
                </p:nvSpPr>
                <p:spPr>
                  <a:xfrm>
                    <a:off x="3856183" y="903083"/>
                    <a:ext cx="4479636" cy="664886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none" rtlCol="0" anchor="ctr">
                    <a:normAutofit/>
                  </a:bodyPr>
                  <a:lstStyle/>
                  <a:p>
                    <a:pPr algn="ctr" defTabSz="914400"/>
                    <a:r>
                      <a:rPr lang="en-US" sz="2000" dirty="0" smtClean="0">
                        <a:solidFill>
                          <a:srgbClr val="FFFFFF"/>
                        </a:solidFill>
                        <a:latin typeface="Calibri"/>
                      </a:rPr>
                      <a:t> </a:t>
                    </a:r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4068101" y="956659"/>
                    <a:ext cx="2563939" cy="440665"/>
                  </a:xfrm>
                  <a:prstGeom prst="rect">
                    <a:avLst/>
                  </a:prstGeom>
                </p:spPr>
                <p:txBody>
                  <a:bodyPr wrap="square" anchor="ctr">
                    <a:noAutofit/>
                  </a:bodyPr>
                  <a:lstStyle/>
                  <a:p>
                    <a:pPr algn="l">
                      <a:lnSpc>
                        <a:spcPct val="80000"/>
                      </a:lnSpc>
                    </a:pPr>
                    <a:r>
                      <a:rPr lang="en-US" sz="1600" b="1" dirty="0" smtClean="0">
                        <a:solidFill>
                          <a:srgbClr val="595959"/>
                        </a:solidFill>
                        <a:latin typeface="Calibri"/>
                      </a:rPr>
                      <a:t>Custom Properties Details</a:t>
                    </a:r>
                    <a:endParaRPr lang="en-US" sz="1200" b="1" dirty="0" smtClean="0">
                      <a:solidFill>
                        <a:srgbClr val="595959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6" name="Straight Connector 95"/>
                  <p:cNvCxnSpPr/>
                  <p:nvPr/>
                </p:nvCxnSpPr>
                <p:spPr>
                  <a:xfrm>
                    <a:off x="3979333" y="1435931"/>
                    <a:ext cx="4209143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Rounded Rectangle 96"/>
                  <p:cNvSpPr/>
                  <p:nvPr/>
                </p:nvSpPr>
                <p:spPr>
                  <a:xfrm>
                    <a:off x="6732650" y="6897154"/>
                    <a:ext cx="1248064" cy="369237"/>
                  </a:xfrm>
                  <a:prstGeom prst="roundRect">
                    <a:avLst>
                      <a:gd name="adj" fmla="val 9378"/>
                    </a:avLst>
                  </a:prstGeom>
                  <a:solidFill>
                    <a:srgbClr val="18A7E1"/>
                  </a:solidFill>
                  <a:ln>
                    <a:noFill/>
                  </a:ln>
                </p:spPr>
                <p:txBody>
                  <a:bodyPr wrap="none" lIns="0" tIns="0" rIns="0" bIns="0" anchor="ctr">
                    <a:norm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</a:pPr>
                    <a:r>
                      <a:rPr lang="en-US" sz="1600" dirty="0" smtClean="0">
                        <a:solidFill>
                          <a:srgbClr val="FFFFFF"/>
                        </a:solidFill>
                        <a:latin typeface="Calibri"/>
                      </a:rPr>
                      <a:t>OK</a:t>
                    </a:r>
                    <a:endParaRPr lang="en-US" sz="1600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7884926" y="980118"/>
                    <a:ext cx="364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800" dirty="0" smtClean="0">
                        <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Zapf Dingbats"/>
                        <a:ea typeface="Zapf Dingbats"/>
                        <a:cs typeface="Zapf Dingbats"/>
                        <a:sym typeface="Zapf Dingbats"/>
                      </a:rPr>
                      <a:t>✕</a:t>
                    </a:r>
                    <a:endParaRPr lang="en-US" dirty="0">
                      <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20" name="Rounded Rectangle 119"/>
                  <p:cNvSpPr/>
                  <p:nvPr/>
                </p:nvSpPr>
                <p:spPr>
                  <a:xfrm>
                    <a:off x="5501932" y="6890860"/>
                    <a:ext cx="1027884" cy="385266"/>
                  </a:xfrm>
                  <a:prstGeom prst="roundRect">
                    <a:avLst>
                      <a:gd name="adj" fmla="val 9121"/>
                    </a:avLst>
                  </a:prstGeom>
                  <a:solidFill>
                    <a:schemeClr val="bg1"/>
                  </a:solidFill>
                  <a:ln w="9525" cmpd="sng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1" anchor="ctr">
                    <a:normAutofit/>
                  </a:bodyPr>
                  <a:lstStyle/>
                  <a:p>
                    <a:pPr algn="ctr" rtl="0">
                      <a:lnSpc>
                        <a:spcPct val="80000"/>
                      </a:lnSpc>
                    </a:pPr>
                    <a:r>
                      <a:rPr lang="en-US" sz="1200" dirty="0" smtClean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Calibri"/>
                      </a:rPr>
                      <a:t>Cancel</a:t>
                    </a:r>
                    <a:endParaRPr 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0" name="Rounded Rectangle 159"/>
                  <p:cNvSpPr/>
                  <p:nvPr/>
                </p:nvSpPr>
                <p:spPr>
                  <a:xfrm>
                    <a:off x="5690637" y="1606812"/>
                    <a:ext cx="2340000" cy="263556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endParaRPr lang="en-US" sz="18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1" name="Rounded Rectangle 160"/>
                  <p:cNvSpPr/>
                  <p:nvPr/>
                </p:nvSpPr>
                <p:spPr>
                  <a:xfrm>
                    <a:off x="5690637" y="1988358"/>
                    <a:ext cx="2340000" cy="274552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r>
                      <a:rPr lang="en-US" sz="120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libri"/>
                      </a:rPr>
                      <a:t>TEXT</a:t>
                    </a:r>
                  </a:p>
                </p:txBody>
              </p:sp>
              <p:sp>
                <p:nvSpPr>
                  <p:cNvPr id="162" name="Rectangle 161"/>
                  <p:cNvSpPr/>
                  <p:nvPr/>
                </p:nvSpPr>
                <p:spPr>
                  <a:xfrm rot="10800000">
                    <a:off x="7682866" y="1913852"/>
                    <a:ext cx="34777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ucida Grande"/>
                        <a:ea typeface="Lucida Grande"/>
                        <a:cs typeface="Lucida Grande"/>
                      </a:rPr>
                      <a:t>⌃</a:t>
                    </a:r>
                    <a:endParaRPr lang="en-US" sz="16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5642694" y="6091517"/>
                    <a:ext cx="1470670" cy="307777"/>
                    <a:chOff x="4362801" y="5573123"/>
                    <a:chExt cx="1470670" cy="307777"/>
                  </a:xfrm>
                </p:grpSpPr>
                <p:sp>
                  <p:nvSpPr>
                    <p:cNvPr id="184" name="Rectangle 183"/>
                    <p:cNvSpPr/>
                    <p:nvPr/>
                  </p:nvSpPr>
                  <p:spPr>
                    <a:xfrm>
                      <a:off x="4604723" y="5573123"/>
                      <a:ext cx="1228748" cy="30777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rgbClr val="595959"/>
                          </a:solidFill>
                          <a:latin typeface="Calibri"/>
                        </a:rPr>
                        <a:t>Required</a:t>
                      </a:r>
                    </a:p>
                  </p:txBody>
                </p:sp>
                <p:sp>
                  <p:nvSpPr>
                    <p:cNvPr id="185" name="Rounded Rectangle 184"/>
                    <p:cNvSpPr/>
                    <p:nvPr/>
                  </p:nvSpPr>
                  <p:spPr>
                    <a:xfrm>
                      <a:off x="4362801" y="5612093"/>
                      <a:ext cx="245486" cy="237955"/>
                    </a:xfrm>
                    <a:prstGeom prst="roundRect">
                      <a:avLst>
                        <a:gd name="adj" fmla="val 8559"/>
                      </a:avLst>
                    </a:prstGeom>
                    <a:solidFill>
                      <a:srgbClr val="FFFFFF"/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txBody>
                    <a:bodyPr wrap="none" rtlCol="0" anchor="ctr">
                      <a:noAutofit/>
                    </a:bodyPr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endParaRPr lang="en-US" sz="180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164" name="Group 163"/>
                  <p:cNvGrpSpPr/>
                  <p:nvPr/>
                </p:nvGrpSpPr>
                <p:grpSpPr>
                  <a:xfrm>
                    <a:off x="6854959" y="6095367"/>
                    <a:ext cx="1042130" cy="307777"/>
                    <a:chOff x="4362801" y="5984361"/>
                    <a:chExt cx="1042130" cy="307777"/>
                  </a:xfrm>
                </p:grpSpPr>
                <p:sp>
                  <p:nvSpPr>
                    <p:cNvPr id="182" name="Rectangle 181"/>
                    <p:cNvSpPr/>
                    <p:nvPr/>
                  </p:nvSpPr>
                  <p:spPr>
                    <a:xfrm>
                      <a:off x="4604723" y="5984361"/>
                      <a:ext cx="800208" cy="30777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rgbClr val="595959"/>
                          </a:solidFill>
                          <a:latin typeface="Calibri"/>
                        </a:rPr>
                        <a:t>Retired</a:t>
                      </a:r>
                    </a:p>
                  </p:txBody>
                </p:sp>
                <p:sp>
                  <p:nvSpPr>
                    <p:cNvPr id="183" name="Rounded Rectangle 182"/>
                    <p:cNvSpPr/>
                    <p:nvPr/>
                  </p:nvSpPr>
                  <p:spPr>
                    <a:xfrm>
                      <a:off x="4362801" y="6023331"/>
                      <a:ext cx="245486" cy="237955"/>
                    </a:xfrm>
                    <a:prstGeom prst="roundRect">
                      <a:avLst>
                        <a:gd name="adj" fmla="val 8559"/>
                      </a:avLst>
                    </a:prstGeom>
                    <a:solidFill>
                      <a:srgbClr val="FFFFFF"/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txBody>
                    <a:bodyPr wrap="none" rtlCol="0" anchor="ctr">
                      <a:noAutofit/>
                    </a:bodyPr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endParaRPr lang="en-US" sz="180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libri"/>
                      </a:endParaRPr>
                    </a:p>
                  </p:txBody>
                </p:sp>
              </p:grp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4068101" y="1605774"/>
                    <a:ext cx="1228748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200" dirty="0" smtClean="0">
                        <a:solidFill>
                          <a:srgbClr val="595959"/>
                        </a:solidFill>
                        <a:latin typeface="Calibri"/>
                      </a:rPr>
                      <a:t>Name</a:t>
                    </a:r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4068101" y="1987321"/>
                    <a:ext cx="1228748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200" dirty="0" smtClean="0">
                        <a:solidFill>
                          <a:srgbClr val="595959"/>
                        </a:solidFill>
                        <a:latin typeface="Calibri"/>
                      </a:rPr>
                      <a:t>Data Type</a:t>
                    </a: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5702404" y="1621152"/>
                    <a:ext cx="1377027" cy="233048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noAutofit/>
                  </a:bodyPr>
                  <a:lstStyle/>
                  <a:p>
                    <a:pPr algn="l">
                      <a:lnSpc>
                        <a:spcPct val="80000"/>
                      </a:lnSpc>
                    </a:pPr>
                    <a:r>
                      <a:rPr lang="en-U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/>
                      </a:rPr>
                      <a:t>Dynamic Properties</a:t>
                    </a:r>
                    <a:endParaRPr 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8" name="Rounded Rectangle 167"/>
                  <p:cNvSpPr/>
                  <p:nvPr/>
                </p:nvSpPr>
                <p:spPr>
                  <a:xfrm>
                    <a:off x="5690637" y="2406301"/>
                    <a:ext cx="2340000" cy="274552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r>
                      <a:rPr lang="en-US" sz="120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libri"/>
                      </a:rPr>
                      <a:t>Text</a:t>
                    </a:r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 rot="10800000">
                    <a:off x="7682866" y="2331795"/>
                    <a:ext cx="34777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ucida Grande"/>
                        <a:ea typeface="Lucida Grande"/>
                        <a:cs typeface="Lucida Grande"/>
                      </a:rPr>
                      <a:t>⌃</a:t>
                    </a:r>
                    <a:endParaRPr lang="en-US" sz="16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>
                  <a:xfrm>
                    <a:off x="4058865" y="2405264"/>
                    <a:ext cx="1228748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200" dirty="0" smtClean="0">
                        <a:solidFill>
                          <a:srgbClr val="595959"/>
                        </a:solidFill>
                        <a:latin typeface="Calibri"/>
                      </a:rPr>
                      <a:t>Display Format</a:t>
                    </a:r>
                  </a:p>
                </p:txBody>
              </p:sp>
              <p:sp>
                <p:nvSpPr>
                  <p:cNvPr id="171" name="Rounded Rectangle 170"/>
                  <p:cNvSpPr/>
                  <p:nvPr/>
                </p:nvSpPr>
                <p:spPr>
                  <a:xfrm>
                    <a:off x="5690637" y="2824244"/>
                    <a:ext cx="2340000" cy="274552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r>
                      <a:rPr lang="en-US" sz="1200" dirty="0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libri"/>
                      </a:rPr>
                      <a:t>Set</a:t>
                    </a:r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 rot="10800000">
                    <a:off x="7682866" y="2749738"/>
                    <a:ext cx="34777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Lucida Grande"/>
                        <a:ea typeface="Lucida Grande"/>
                        <a:cs typeface="Lucida Grande"/>
                      </a:rPr>
                      <a:t>⌃</a:t>
                    </a:r>
                    <a:endParaRPr lang="en-US" sz="16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3" name="Rectangle 172"/>
                  <p:cNvSpPr/>
                  <p:nvPr/>
                </p:nvSpPr>
                <p:spPr>
                  <a:xfrm>
                    <a:off x="4049629" y="2823207"/>
                    <a:ext cx="1228748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200" dirty="0" smtClean="0">
                        <a:solidFill>
                          <a:srgbClr val="595959"/>
                        </a:solidFill>
                        <a:latin typeface="Calibri"/>
                      </a:rPr>
                      <a:t>Allowed Value</a:t>
                    </a:r>
                  </a:p>
                </p:txBody>
              </p:sp>
              <p:sp>
                <p:nvSpPr>
                  <p:cNvPr id="174" name="Rounded Rectangle 173"/>
                  <p:cNvSpPr/>
                  <p:nvPr/>
                </p:nvSpPr>
                <p:spPr>
                  <a:xfrm>
                    <a:off x="5690637" y="4343513"/>
                    <a:ext cx="2340000" cy="274552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endPara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5" name="Rectangle 174"/>
                  <p:cNvSpPr/>
                  <p:nvPr/>
                </p:nvSpPr>
                <p:spPr>
                  <a:xfrm>
                    <a:off x="4040393" y="4342476"/>
                    <a:ext cx="1228748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200" dirty="0" smtClean="0">
                        <a:solidFill>
                          <a:srgbClr val="595959"/>
                        </a:solidFill>
                        <a:latin typeface="Calibri"/>
                      </a:rPr>
                      <a:t>Default Value</a:t>
                    </a:r>
                  </a:p>
                </p:txBody>
              </p:sp>
              <p:sp>
                <p:nvSpPr>
                  <p:cNvPr id="176" name="Rounded Rectangle 175"/>
                  <p:cNvSpPr/>
                  <p:nvPr/>
                </p:nvSpPr>
                <p:spPr>
                  <a:xfrm>
                    <a:off x="5690637" y="4761456"/>
                    <a:ext cx="2340000" cy="274552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endPara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4031157" y="4760419"/>
                    <a:ext cx="1228748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200" dirty="0" smtClean="0">
                        <a:solidFill>
                          <a:srgbClr val="595959"/>
                        </a:solidFill>
                        <a:latin typeface="Calibri"/>
                      </a:rPr>
                      <a:t>Length</a:t>
                    </a:r>
                  </a:p>
                </p:txBody>
              </p:sp>
              <p:sp>
                <p:nvSpPr>
                  <p:cNvPr id="178" name="Rounded Rectangle 177"/>
                  <p:cNvSpPr/>
                  <p:nvPr/>
                </p:nvSpPr>
                <p:spPr>
                  <a:xfrm>
                    <a:off x="5690637" y="5179399"/>
                    <a:ext cx="2340000" cy="274552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endPara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4021920" y="5178362"/>
                    <a:ext cx="1485261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200" dirty="0" smtClean="0">
                        <a:solidFill>
                          <a:srgbClr val="595959"/>
                        </a:solidFill>
                        <a:latin typeface="Calibri"/>
                      </a:rPr>
                      <a:t>Regular Expression</a:t>
                    </a:r>
                  </a:p>
                </p:txBody>
              </p:sp>
              <p:sp>
                <p:nvSpPr>
                  <p:cNvPr id="180" name="Rounded Rectangle 179"/>
                  <p:cNvSpPr/>
                  <p:nvPr/>
                </p:nvSpPr>
                <p:spPr>
                  <a:xfrm>
                    <a:off x="5690637" y="5597342"/>
                    <a:ext cx="2340000" cy="274552"/>
                  </a:xfrm>
                  <a:prstGeom prst="roundRect">
                    <a:avLst>
                      <a:gd name="adj" fmla="val 8559"/>
                    </a:avLst>
                  </a:prstGeom>
                  <a:solidFill>
                    <a:srgbClr val="FFFFF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txBody>
                  <a:bodyPr wrap="none" rtlCol="0" anchor="ctr">
                    <a:noAutofit/>
                  </a:bodyPr>
                  <a:lstStyle/>
                  <a:p>
                    <a:pPr algn="l" defTabSz="914400">
                      <a:lnSpc>
                        <a:spcPct val="80000"/>
                      </a:lnSpc>
                    </a:pPr>
                    <a:endParaRPr lang="en-US" sz="1200" dirty="0" smtClean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4012685" y="5596305"/>
                    <a:ext cx="1506042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l"/>
                    <a:r>
                      <a:rPr lang="en-US" sz="1200" dirty="0">
                        <a:solidFill>
                          <a:srgbClr val="595959"/>
                        </a:solidFill>
                        <a:latin typeface="Calibri"/>
                      </a:rPr>
                      <a:t>Regular </a:t>
                    </a:r>
                    <a:r>
                      <a:rPr lang="en-US" sz="1200" dirty="0" smtClean="0">
                        <a:solidFill>
                          <a:srgbClr val="595959"/>
                        </a:solidFill>
                        <a:latin typeface="Calibri"/>
                      </a:rPr>
                      <a:t>Expression message</a:t>
                    </a:r>
                    <a:endParaRPr lang="en-US" sz="1200" dirty="0">
                      <a:solidFill>
                        <a:srgbClr val="595959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87" name="Rectangle 86"/>
                <p:cNvSpPr/>
                <p:nvPr/>
              </p:nvSpPr>
              <p:spPr>
                <a:xfrm>
                  <a:off x="5689866" y="2729764"/>
                  <a:ext cx="2339168" cy="23731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 anchor="ctr">
                  <a:normAutofit fontScale="55000" lnSpcReduction="20000"/>
                </a:bodyPr>
                <a:lstStyle/>
                <a:p>
                  <a:pPr algn="ctr" defTabSz="914400"/>
                  <a:endParaRPr lang="en-US" sz="2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5686885" y="2736488"/>
                  <a:ext cx="575348" cy="2333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l" defTabSz="914400">
                    <a:lnSpc>
                      <a:spcPct val="80000"/>
                    </a:lnSpc>
                  </a:pPr>
                  <a:r>
                    <a:rPr lang="en-US" sz="11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Values</a:t>
                  </a:r>
                  <a:endParaRPr lang="en-US" sz="11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5695002" y="3305072"/>
                  <a:ext cx="2334884" cy="3568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r>
                    <a:rPr lang="en-US" sz="1050" dirty="0" smtClean="0">
                      <a:solidFill>
                        <a:srgbClr val="A6A6A6"/>
                      </a:solidFill>
                      <a:latin typeface="Calibri"/>
                    </a:rPr>
                    <a:t>     Add</a:t>
                  </a: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 rot="2700000">
                  <a:off x="5678838" y="3344675"/>
                  <a:ext cx="301961" cy="276999"/>
                </a:xfrm>
                <a:prstGeom prst="rect">
                  <a:avLst/>
                </a:prstGeom>
                <a:noFill/>
                <a:ln w="9525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>
                  <a:normAutofit/>
                </a:bodyPr>
                <a:lstStyle/>
                <a:p>
                  <a:pPr algn="ctr" rtl="0">
                    <a:lnSpc>
                      <a:spcPct val="80000"/>
                    </a:lnSpc>
                  </a:pPr>
                  <a:r>
                    <a:rPr lang="en-US" sz="1000" dirty="0">
                      <a:solidFill>
                        <a:srgbClr val="A6A6A6"/>
                      </a:solidFill>
                      <a:sym typeface="Zapf Dingbats"/>
                    </a:rPr>
                    <a:t>✕</a:t>
                  </a:r>
                  <a:endParaRPr lang="en-US" sz="1000" dirty="0">
                    <a:solidFill>
                      <a:srgbClr val="A6A6A6"/>
                    </a:solidFill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7430684" y="2736488"/>
                  <a:ext cx="587608" cy="2333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l" defTabSz="914400">
                    <a:lnSpc>
                      <a:spcPct val="80000"/>
                    </a:lnSpc>
                  </a:pPr>
                  <a:r>
                    <a:rPr lang="en-US" sz="1100" dirty="0" smtClean="0">
                      <a:solidFill>
                        <a:srgbClr val="18A7E1"/>
                      </a:solidFill>
                    </a:rPr>
                    <a:t>Import</a:t>
                  </a:r>
                  <a:endParaRPr lang="en-US" sz="1100" dirty="0">
                    <a:solidFill>
                      <a:srgbClr val="18A7E1"/>
                    </a:solidFill>
                  </a:endParaRPr>
                </a:p>
              </p:txBody>
            </p:sp>
          </p:grpSp>
          <p:sp>
            <p:nvSpPr>
              <p:cNvPr id="85" name="Rectangle 84"/>
              <p:cNvSpPr/>
              <p:nvPr/>
            </p:nvSpPr>
            <p:spPr>
              <a:xfrm>
                <a:off x="5695002" y="2968446"/>
                <a:ext cx="2334884" cy="356849"/>
              </a:xfrm>
              <a:prstGeom prst="rect">
                <a:avLst/>
              </a:prstGeom>
              <a:solidFill>
                <a:srgbClr val="E7F4FC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value1</a:t>
                </a:r>
              </a:p>
            </p:txBody>
          </p:sp>
        </p:grpSp>
        <p:sp>
          <p:nvSpPr>
            <p:cNvPr id="188" name="Rectangle 187"/>
            <p:cNvSpPr/>
            <p:nvPr/>
          </p:nvSpPr>
          <p:spPr>
            <a:xfrm>
              <a:off x="8520564" y="3018363"/>
              <a:ext cx="830939" cy="25490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0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value1</a:t>
              </a:r>
            </a:p>
          </p:txBody>
        </p:sp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29963" y="3218145"/>
              <a:ext cx="614435" cy="7966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6" name="Rounded Rectangle 185"/>
            <p:cNvSpPr/>
            <p:nvPr/>
          </p:nvSpPr>
          <p:spPr>
            <a:xfrm>
              <a:off x="10360903" y="2908301"/>
              <a:ext cx="531445" cy="500185"/>
            </a:xfrm>
            <a:prstGeom prst="roundRect">
              <a:avLst>
                <a:gd name="adj" fmla="val 8559"/>
              </a:avLst>
            </a:prstGeom>
            <a:noFill/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0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12192000" cy="16334216"/>
            <a:chOff x="0" y="0"/>
            <a:chExt cx="12192000" cy="16334216"/>
          </a:xfrm>
        </p:grpSpPr>
        <p:pic>
          <p:nvPicPr>
            <p:cNvPr id="48" name="Picture 47" descr="Sapiens_02_Communities - Structur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762057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0" y="1137478"/>
              <a:ext cx="12192000" cy="15196738"/>
            </a:xfrm>
            <a:prstGeom prst="rect">
              <a:avLst/>
            </a:prstGeom>
            <a:solidFill>
              <a:srgbClr val="E8E9E8"/>
            </a:solidFill>
          </p:spPr>
          <p:txBody>
            <a:bodyPr wrap="none" rtlCol="0" anchor="ctr">
              <a:normAutofit/>
            </a:bodyPr>
            <a:lstStyle/>
            <a:p>
              <a:pPr algn="ctr" defTabSz="914400"/>
              <a:endParaRPr lang="en-US" sz="20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128971"/>
              <a:ext cx="12192000" cy="13540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r="2700000" algn="tl" rotWithShape="0">
                <a:srgbClr val="000000">
                  <a:alpha val="13000"/>
                </a:srgbClr>
              </a:outerShdw>
            </a:effectLst>
          </p:spPr>
          <p:txBody>
            <a:bodyPr wrap="square" rtlCol="0" anchor="t">
              <a:normAutofit/>
            </a:bodyPr>
            <a:lstStyle/>
            <a:p>
              <a:pPr algn="l" defTabSz="914400"/>
              <a:endParaRPr lang="en-US" sz="2000" dirty="0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155575" y="1276389"/>
              <a:ext cx="2853121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Decision View (4)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0" y="0"/>
              <a:ext cx="12192000" cy="1126433"/>
              <a:chOff x="0" y="0"/>
              <a:chExt cx="12192000" cy="112643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b="91740"/>
              <a:stretch/>
            </p:blipFill>
            <p:spPr>
              <a:xfrm>
                <a:off x="0" y="0"/>
                <a:ext cx="12192000" cy="629478"/>
              </a:xfrm>
              <a:prstGeom prst="rect">
                <a:avLst/>
              </a:prstGeom>
            </p:spPr>
          </p:pic>
          <p:sp>
            <p:nvSpPr>
              <p:cNvPr id="5" name="Title 3"/>
              <p:cNvSpPr txBox="1">
                <a:spLocks/>
              </p:cNvSpPr>
              <p:nvPr/>
            </p:nvSpPr>
            <p:spPr>
              <a:xfrm>
                <a:off x="0" y="642732"/>
                <a:ext cx="12192000" cy="483701"/>
              </a:xfrm>
              <a:prstGeom prst="rect">
                <a:avLst/>
              </a:prstGeom>
              <a:solidFill>
                <a:srgbClr val="1FB3EE"/>
              </a:solidFill>
            </p:spPr>
            <p:txBody>
              <a:bodyPr vert="horz" lIns="180000" tIns="45718" rIns="91434" bIns="45718" rtlCol="0" anchor="ctr">
                <a:normAutofit/>
              </a:bodyPr>
              <a:lstStyle>
                <a:lvl1pPr algn="l" defTabSz="91434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kern="1200">
                    <a:solidFill>
                      <a:srgbClr val="509EC3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 dirty="0">
                    <a:solidFill>
                      <a:srgbClr val="D9F4FF"/>
                    </a:solidFill>
                    <a:latin typeface="Calibri"/>
                    <a:sym typeface="Wingdings"/>
                  </a:rPr>
                  <a:t>     Admin  &gt;  Settings &gt; Custom properties &gt; Decision </a:t>
                </a:r>
                <a:r>
                  <a:rPr lang="en-US" sz="1600" dirty="0" err="1">
                    <a:solidFill>
                      <a:srgbClr val="D9F4FF"/>
                    </a:solidFill>
                    <a:latin typeface="Calibri"/>
                    <a:sym typeface="Wingdings"/>
                  </a:rPr>
                  <a:t>VIew</a:t>
                </a:r>
                <a:endParaRPr lang="en-US" sz="1600" dirty="0">
                  <a:solidFill>
                    <a:srgbClr val="D9F4FF"/>
                  </a:solidFill>
                  <a:latin typeface="Calibri"/>
                </a:endParaRPr>
              </a:p>
            </p:txBody>
          </p:sp>
          <p:pic>
            <p:nvPicPr>
              <p:cNvPr id="3" name="Picture 2" descr="noun_49007_cc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t="5797" r="11192" b="19002"/>
              <a:stretch/>
            </p:blipFill>
            <p:spPr>
              <a:xfrm>
                <a:off x="161761" y="779734"/>
                <a:ext cx="189032" cy="184296"/>
              </a:xfrm>
              <a:prstGeom prst="rect">
                <a:avLst/>
              </a:prstGeom>
            </p:spPr>
          </p:pic>
        </p:grpSp>
        <p:sp>
          <p:nvSpPr>
            <p:cNvPr id="114" name="Rectangle 113"/>
            <p:cNvSpPr/>
            <p:nvPr/>
          </p:nvSpPr>
          <p:spPr>
            <a:xfrm>
              <a:off x="0" y="1852651"/>
              <a:ext cx="12191999" cy="400110"/>
            </a:xfrm>
            <a:prstGeom prst="rect">
              <a:avLst/>
            </a:prstGeom>
            <a:solidFill>
              <a:srgbClr val="EFF0F2"/>
            </a:solidFill>
          </p:spPr>
          <p:txBody>
            <a:bodyPr wrap="square" rtlCol="0" anchor="ctr">
              <a:spAutoFit/>
            </a:bodyPr>
            <a:lstStyle/>
            <a:p>
              <a:pPr algn="ctr" defTabSz="914400"/>
              <a:endPara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9467191" y="1333879"/>
              <a:ext cx="2492466" cy="396000"/>
              <a:chOff x="9247836" y="1333879"/>
              <a:chExt cx="2492466" cy="39600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9247836" y="1333879"/>
                <a:ext cx="2492466" cy="396000"/>
              </a:xfrm>
              <a:prstGeom prst="roundRect">
                <a:avLst>
                  <a:gd name="adj" fmla="val 5333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l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Search a Deployment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alphaModFix amt="74000"/>
              </a:blip>
              <a:stretch>
                <a:fillRect/>
              </a:stretch>
            </p:blipFill>
            <p:spPr>
              <a:xfrm flipH="1">
                <a:off x="11371377" y="1405474"/>
                <a:ext cx="245252" cy="245254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8318424" y="1334411"/>
              <a:ext cx="964398" cy="395443"/>
              <a:chOff x="5884279" y="2159231"/>
              <a:chExt cx="964398" cy="395443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5884279" y="2159231"/>
                <a:ext cx="964398" cy="395443"/>
              </a:xfrm>
              <a:prstGeom prst="roundRect">
                <a:avLst>
                  <a:gd name="adj" fmla="val 8171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  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Add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2700000">
                <a:off x="5978736" y="2218884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rgbClr val="7F7F7F"/>
                    </a:solidFill>
                    <a:sym typeface="Zapf Dingbats"/>
                  </a:rPr>
                  <a:t>✕</a:t>
                </a:r>
                <a:endParaRPr lang="en-US" sz="12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10324677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Retired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0" y="2263913"/>
              <a:ext cx="12192000" cy="474870"/>
            </a:xfrm>
            <a:prstGeom prst="rect">
              <a:avLst/>
            </a:prstGeom>
            <a:solidFill>
              <a:srgbClr val="E7F4FC"/>
            </a:solidFill>
          </p:spPr>
          <p:txBody>
            <a:bodyPr wrap="none" rtlCol="0" anchor="ctr">
              <a:noAutofit/>
            </a:bodyPr>
            <a:lstStyle/>
            <a:p>
              <a:pPr algn="ctr" defTabSz="914400"/>
              <a:endParaRPr lang="en-US" sz="20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5405" y="1924397"/>
              <a:ext cx="899098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Order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09777" y="2410016"/>
              <a:ext cx="432027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1</a:t>
              </a:r>
            </a:p>
            <a:p>
              <a:pPr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2</a:t>
              </a:r>
            </a:p>
            <a:p>
              <a:pPr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3</a:t>
              </a:r>
            </a:p>
            <a:p>
              <a:pPr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4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540427" y="1924397"/>
              <a:ext cx="977834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Data Type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259519" y="1924397"/>
              <a:ext cx="1865049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Custom Properties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53892" y="2410016"/>
              <a:ext cx="1825720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u="sng" dirty="0">
                  <a:solidFill>
                    <a:srgbClr val="2BB7FE"/>
                  </a:solidFill>
                  <a:latin typeface="Calibri"/>
                </a:rPr>
                <a:t>Dynamic Properties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Implementation Notes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Owner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Source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535502" y="2410016"/>
              <a:ext cx="1106393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192626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Display Format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187702" y="2410016"/>
              <a:ext cx="1106393" cy="1751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Text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721192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Allowed Value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716268" y="2410016"/>
              <a:ext cx="1106393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</a:rPr>
                <a:t>Any Value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616280" y="1924397"/>
              <a:ext cx="116890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Required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843" y="2289080"/>
              <a:ext cx="156182" cy="430849"/>
            </a:xfrm>
            <a:prstGeom prst="rect">
              <a:avLst/>
            </a:prstGeom>
          </p:spPr>
        </p:pic>
        <p:sp>
          <p:nvSpPr>
            <p:cNvPr id="111" name="Rounded Rectangle 110"/>
            <p:cNvSpPr/>
            <p:nvPr/>
          </p:nvSpPr>
          <p:spPr>
            <a:xfrm>
              <a:off x="11613777" y="2256496"/>
              <a:ext cx="531445" cy="500185"/>
            </a:xfrm>
            <a:prstGeom prst="roundRect">
              <a:avLst>
                <a:gd name="adj" fmla="val 8559"/>
              </a:avLst>
            </a:prstGeom>
            <a:noFill/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800" dirty="0">
                  <a:solidFill>
                    <a:schemeClr val="bg1">
                      <a:lumMod val="75000"/>
                    </a:scheme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0" y="0"/>
            <a:ext cx="12191999" cy="7204363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16378" y="352421"/>
            <a:ext cx="4479636" cy="6648864"/>
            <a:chOff x="3856183" y="352421"/>
            <a:chExt cx="4479636" cy="6648864"/>
          </a:xfrm>
        </p:grpSpPr>
        <p:grpSp>
          <p:nvGrpSpPr>
            <p:cNvPr id="102" name="Group 101"/>
            <p:cNvGrpSpPr/>
            <p:nvPr/>
          </p:nvGrpSpPr>
          <p:grpSpPr>
            <a:xfrm>
              <a:off x="3856183" y="352421"/>
              <a:ext cx="4479636" cy="6648864"/>
              <a:chOff x="3856183" y="903083"/>
              <a:chExt cx="4479636" cy="6648864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3856183" y="903083"/>
                <a:ext cx="4479636" cy="66488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 anchor="ctr">
                <a:normAutofit/>
              </a:bodyPr>
              <a:lstStyle/>
              <a:p>
                <a:pPr algn="ctr" defTabSz="914400"/>
                <a:r>
                  <a:rPr lang="en-US" sz="2000" dirty="0" smtClean="0">
                    <a:solidFill>
                      <a:srgbClr val="FFFFFF"/>
                    </a:solidFill>
                    <a:latin typeface="Calibri"/>
                  </a:rPr>
                  <a:t> </a:t>
                </a: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068101" y="956659"/>
                <a:ext cx="2563939" cy="440665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algn="l">
                  <a:lnSpc>
                    <a:spcPct val="80000"/>
                  </a:lnSpc>
                </a:pPr>
                <a:r>
                  <a:rPr lang="en-US" sz="1600" b="1" dirty="0" smtClean="0">
                    <a:solidFill>
                      <a:srgbClr val="595959"/>
                    </a:solidFill>
                    <a:latin typeface="Calibri"/>
                  </a:rPr>
                  <a:t>Custom Properties Details</a:t>
                </a:r>
                <a:endParaRPr lang="en-US" sz="1200" b="1" dirty="0" smtClean="0">
                  <a:solidFill>
                    <a:srgbClr val="595959"/>
                  </a:solidFill>
                  <a:latin typeface="Calibri"/>
                </a:endParaRPr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>
                <a:off x="3979333" y="1435931"/>
                <a:ext cx="420914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ounded Rectangle 125"/>
              <p:cNvSpPr/>
              <p:nvPr/>
            </p:nvSpPr>
            <p:spPr>
              <a:xfrm>
                <a:off x="6732650" y="6897154"/>
                <a:ext cx="1248064" cy="369237"/>
              </a:xfrm>
              <a:prstGeom prst="roundRect">
                <a:avLst>
                  <a:gd name="adj" fmla="val 9378"/>
                </a:avLst>
              </a:prstGeom>
              <a:solidFill>
                <a:srgbClr val="18A7E1"/>
              </a:solidFill>
              <a:ln>
                <a:noFill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algn="ctr" defTabSz="914400">
                  <a:lnSpc>
                    <a:spcPct val="80000"/>
                  </a:lnSpc>
                </a:pPr>
                <a:r>
                  <a:rPr lang="en-US" sz="1600" dirty="0" smtClean="0">
                    <a:solidFill>
                      <a:srgbClr val="FFFFFF"/>
                    </a:solidFill>
                    <a:latin typeface="Calibri"/>
                  </a:rPr>
                  <a:t>OK</a:t>
                </a:r>
                <a:endParaRPr lang="en-US" sz="1600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884926" y="980118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Zapf Dingbats"/>
                    <a:ea typeface="Zapf Dingbats"/>
                    <a:cs typeface="Zapf Dingbats"/>
                    <a:sym typeface="Zapf Dingbats"/>
                  </a:rPr>
                  <a:t>✕</a:t>
                </a:r>
                <a:endParaRPr lang="en-US" dirty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28" name="Rounded Rectangle 127"/>
              <p:cNvSpPr/>
              <p:nvPr/>
            </p:nvSpPr>
            <p:spPr>
              <a:xfrm>
                <a:off x="5501932" y="6890860"/>
                <a:ext cx="1027884" cy="385266"/>
              </a:xfrm>
              <a:prstGeom prst="roundRect">
                <a:avLst>
                  <a:gd name="adj" fmla="val 9121"/>
                </a:avLst>
              </a:prstGeom>
              <a:solidFill>
                <a:schemeClr val="bg1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/>
                  </a:rPr>
                  <a:t>Cancel</a:t>
                </a:r>
                <a:endParaRPr 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29" name="Rounded Rectangle 128"/>
              <p:cNvSpPr/>
              <p:nvPr/>
            </p:nvSpPr>
            <p:spPr>
              <a:xfrm>
                <a:off x="5690637" y="1606812"/>
                <a:ext cx="2340000" cy="263556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30" name="Rounded Rectangle 129"/>
              <p:cNvSpPr/>
              <p:nvPr/>
            </p:nvSpPr>
            <p:spPr>
              <a:xfrm>
                <a:off x="5690637" y="1988358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TEXT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0800000">
                <a:off x="7682866" y="1913852"/>
                <a:ext cx="3477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ucida Grande"/>
                    <a:ea typeface="Lucida Grande"/>
                    <a:cs typeface="Lucida Grande"/>
                  </a:rPr>
                  <a:t>⌃</a:t>
                </a:r>
                <a:endParaRPr lang="en-US" sz="16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5642694" y="6091517"/>
                <a:ext cx="1470670" cy="307777"/>
                <a:chOff x="4362801" y="5573123"/>
                <a:chExt cx="1470670" cy="307777"/>
              </a:xfrm>
            </p:grpSpPr>
            <p:sp>
              <p:nvSpPr>
                <p:cNvPr id="158" name="Rectangle 157"/>
                <p:cNvSpPr/>
                <p:nvPr/>
              </p:nvSpPr>
              <p:spPr>
                <a:xfrm>
                  <a:off x="4604723" y="5573123"/>
                  <a:ext cx="122874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400" dirty="0" smtClean="0">
                      <a:solidFill>
                        <a:srgbClr val="595959"/>
                      </a:solidFill>
                      <a:latin typeface="Calibri"/>
                    </a:rPr>
                    <a:t>Required</a:t>
                  </a:r>
                </a:p>
              </p:txBody>
            </p:sp>
            <p:sp>
              <p:nvSpPr>
                <p:cNvPr id="159" name="Rounded Rectangle 158"/>
                <p:cNvSpPr/>
                <p:nvPr/>
              </p:nvSpPr>
              <p:spPr>
                <a:xfrm>
                  <a:off x="4362801" y="5612093"/>
                  <a:ext cx="245486" cy="237955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>
                <a:off x="6854959" y="6095367"/>
                <a:ext cx="1042130" cy="307777"/>
                <a:chOff x="4362801" y="5984361"/>
                <a:chExt cx="1042130" cy="307777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4604723" y="5984361"/>
                  <a:ext cx="80020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400" dirty="0" smtClean="0">
                      <a:solidFill>
                        <a:srgbClr val="595959"/>
                      </a:solidFill>
                      <a:latin typeface="Calibri"/>
                    </a:rPr>
                    <a:t>Retired</a:t>
                  </a:r>
                </a:p>
              </p:txBody>
            </p:sp>
            <p:sp>
              <p:nvSpPr>
                <p:cNvPr id="157" name="Rounded Rectangle 156"/>
                <p:cNvSpPr/>
                <p:nvPr/>
              </p:nvSpPr>
              <p:spPr>
                <a:xfrm>
                  <a:off x="4362801" y="6023331"/>
                  <a:ext cx="245486" cy="237955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4" name="Rectangle 133"/>
              <p:cNvSpPr/>
              <p:nvPr/>
            </p:nvSpPr>
            <p:spPr>
              <a:xfrm>
                <a:off x="4068101" y="1605774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Name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4068101" y="1987321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Data Type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5702404" y="1621152"/>
                <a:ext cx="1377027" cy="233048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l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/>
                  </a:rPr>
                  <a:t>Dynamic Properties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/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5690637" y="2406301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Text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>
              <a:xfrm rot="10800000">
                <a:off x="7682866" y="2331795"/>
                <a:ext cx="3477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ucida Grande"/>
                    <a:ea typeface="Lucida Grande"/>
                    <a:cs typeface="Lucida Grande"/>
                  </a:rPr>
                  <a:t>⌃</a:t>
                </a:r>
                <a:endParaRPr lang="en-US" sz="16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4058865" y="2405264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Display Format</a:t>
                </a: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5690637" y="2824244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Range</a:t>
                </a:r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0800000">
                <a:off x="7682866" y="2749738"/>
                <a:ext cx="3477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ucida Grande"/>
                    <a:ea typeface="Lucida Grande"/>
                    <a:cs typeface="Lucida Grande"/>
                  </a:rPr>
                  <a:t>⌃</a:t>
                </a:r>
                <a:endParaRPr lang="en-US" sz="16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4049629" y="2823207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Allowed Value</a:t>
                </a: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5690637" y="4343513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4040393" y="4342476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Default Value</a:t>
                </a:r>
              </a:p>
            </p:txBody>
          </p:sp>
          <p:sp>
            <p:nvSpPr>
              <p:cNvPr id="150" name="Rounded Rectangle 149"/>
              <p:cNvSpPr/>
              <p:nvPr/>
            </p:nvSpPr>
            <p:spPr>
              <a:xfrm>
                <a:off x="5690637" y="4761456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4031157" y="4760419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Length</a:t>
                </a:r>
              </a:p>
            </p:txBody>
          </p:sp>
          <p:sp>
            <p:nvSpPr>
              <p:cNvPr id="152" name="Rounded Rectangle 151"/>
              <p:cNvSpPr/>
              <p:nvPr/>
            </p:nvSpPr>
            <p:spPr>
              <a:xfrm>
                <a:off x="5690637" y="5179399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4021920" y="5178362"/>
                <a:ext cx="148526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Regular Expression</a:t>
                </a:r>
              </a:p>
            </p:txBody>
          </p:sp>
          <p:sp>
            <p:nvSpPr>
              <p:cNvPr id="154" name="Rounded Rectangle 153"/>
              <p:cNvSpPr/>
              <p:nvPr/>
            </p:nvSpPr>
            <p:spPr>
              <a:xfrm>
                <a:off x="5690637" y="5597342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4012685" y="5596305"/>
                <a:ext cx="15060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>
                    <a:solidFill>
                      <a:srgbClr val="595959"/>
                    </a:solidFill>
                    <a:latin typeface="Calibri"/>
                  </a:rPr>
                  <a:t>Regular </a:t>
                </a:r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Expression message</a:t>
                </a:r>
                <a:endParaRPr lang="en-US" sz="1200" dirty="0">
                  <a:solidFill>
                    <a:srgbClr val="595959"/>
                  </a:solidFill>
                  <a:latin typeface="Calibri"/>
                </a:endParaRPr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5689866" y="2729764"/>
              <a:ext cx="2339168" cy="23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normAutofit fontScale="55000" lnSpcReduction="20000"/>
            </a:bodyPr>
            <a:lstStyle/>
            <a:p>
              <a:pPr algn="ctr" defTabSz="914400"/>
              <a:endPara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686885" y="2736488"/>
              <a:ext cx="492443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defTabSz="914400">
                <a:lnSpc>
                  <a:spcPct val="80000"/>
                </a:lnSpc>
              </a:pPr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</a:rPr>
                <a:t>From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695002" y="3305072"/>
              <a:ext cx="2334884" cy="356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     Add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 rot="2700000">
              <a:off x="5678838" y="3344675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000" dirty="0">
                  <a:solidFill>
                    <a:srgbClr val="A6A6A6"/>
                  </a:solidFill>
                  <a:sym typeface="Zapf Dingbats"/>
                </a:rPr>
                <a:t>✕</a:t>
              </a:r>
              <a:endParaRPr lang="en-US" sz="1000" dirty="0">
                <a:solidFill>
                  <a:srgbClr val="A6A6A6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52000" y="2736488"/>
              <a:ext cx="330345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defTabSz="914400">
                <a:lnSpc>
                  <a:spcPct val="80000"/>
                </a:lnSpc>
              </a:pPr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</a:rPr>
                <a:t>To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95002" y="2968446"/>
              <a:ext cx="2334884" cy="35684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endPara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95483" y="3015423"/>
              <a:ext cx="54687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value1</a:t>
              </a:r>
              <a:endParaRPr lang="en-US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52000" y="3015423"/>
              <a:ext cx="54687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05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value2</a:t>
              </a:r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7104387" y="352421"/>
            <a:ext cx="4479636" cy="6648864"/>
            <a:chOff x="3856183" y="352421"/>
            <a:chExt cx="4479636" cy="6648864"/>
          </a:xfrm>
        </p:grpSpPr>
        <p:grpSp>
          <p:nvGrpSpPr>
            <p:cNvPr id="86" name="Group 85"/>
            <p:cNvGrpSpPr/>
            <p:nvPr/>
          </p:nvGrpSpPr>
          <p:grpSpPr>
            <a:xfrm>
              <a:off x="3856183" y="352421"/>
              <a:ext cx="4479636" cy="6648864"/>
              <a:chOff x="3856183" y="903083"/>
              <a:chExt cx="4479636" cy="6648864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856183" y="903083"/>
                <a:ext cx="4479636" cy="66488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 anchor="ctr">
                <a:normAutofit/>
              </a:bodyPr>
              <a:lstStyle/>
              <a:p>
                <a:pPr algn="ctr" defTabSz="914400"/>
                <a:r>
                  <a:rPr lang="en-US" sz="2000" dirty="0" smtClean="0">
                    <a:solidFill>
                      <a:srgbClr val="FFFFFF"/>
                    </a:solidFill>
                    <a:latin typeface="Calibri"/>
                  </a:rPr>
                  <a:t> 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068101" y="956659"/>
                <a:ext cx="2563939" cy="440665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algn="l">
                  <a:lnSpc>
                    <a:spcPct val="80000"/>
                  </a:lnSpc>
                </a:pPr>
                <a:r>
                  <a:rPr lang="en-US" sz="1600" b="1" dirty="0" smtClean="0">
                    <a:solidFill>
                      <a:srgbClr val="595959"/>
                    </a:solidFill>
                    <a:latin typeface="Calibri"/>
                  </a:rPr>
                  <a:t>Custom Properties Details</a:t>
                </a:r>
                <a:endParaRPr lang="en-US" sz="1200" b="1" dirty="0" smtClean="0">
                  <a:solidFill>
                    <a:srgbClr val="595959"/>
                  </a:solidFill>
                  <a:latin typeface="Calibri"/>
                </a:endParaRPr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3979333" y="1435931"/>
                <a:ext cx="420914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ounded Rectangle 119"/>
              <p:cNvSpPr/>
              <p:nvPr/>
            </p:nvSpPr>
            <p:spPr>
              <a:xfrm>
                <a:off x="6732650" y="6897154"/>
                <a:ext cx="1248064" cy="369237"/>
              </a:xfrm>
              <a:prstGeom prst="roundRect">
                <a:avLst>
                  <a:gd name="adj" fmla="val 9378"/>
                </a:avLst>
              </a:prstGeom>
              <a:solidFill>
                <a:srgbClr val="18A7E1"/>
              </a:solidFill>
              <a:ln>
                <a:noFill/>
              </a:ln>
            </p:spPr>
            <p:txBody>
              <a:bodyPr wrap="none" lIns="0" tIns="0" rIns="0" bIns="0" anchor="ctr">
                <a:normAutofit/>
              </a:bodyPr>
              <a:lstStyle/>
              <a:p>
                <a:pPr algn="ctr" defTabSz="914400">
                  <a:lnSpc>
                    <a:spcPct val="80000"/>
                  </a:lnSpc>
                </a:pPr>
                <a:r>
                  <a:rPr lang="en-US" sz="1600" dirty="0" smtClean="0">
                    <a:solidFill>
                      <a:srgbClr val="FFFFFF"/>
                    </a:solidFill>
                    <a:latin typeface="Calibri"/>
                  </a:rPr>
                  <a:t>OK</a:t>
                </a:r>
                <a:endParaRPr lang="en-US" sz="1600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884926" y="980118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Zapf Dingbats"/>
                    <a:ea typeface="Zapf Dingbats"/>
                    <a:cs typeface="Zapf Dingbats"/>
                    <a:sym typeface="Zapf Dingbats"/>
                  </a:rPr>
                  <a:t>✕</a:t>
                </a:r>
                <a:endParaRPr lang="en-US" dirty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>
                <a:off x="5501932" y="6890860"/>
                <a:ext cx="1027884" cy="385266"/>
              </a:xfrm>
              <a:prstGeom prst="roundRect">
                <a:avLst>
                  <a:gd name="adj" fmla="val 9121"/>
                </a:avLst>
              </a:prstGeom>
              <a:solidFill>
                <a:schemeClr val="bg1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/>
                  </a:rPr>
                  <a:t>Cancel</a:t>
                </a:r>
                <a:endParaRPr 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>
              <a:xfrm>
                <a:off x="5690637" y="1606812"/>
                <a:ext cx="2340000" cy="263556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62" name="Rounded Rectangle 161"/>
              <p:cNvSpPr/>
              <p:nvPr/>
            </p:nvSpPr>
            <p:spPr>
              <a:xfrm>
                <a:off x="5690637" y="1988358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TEXT</a:t>
                </a:r>
              </a:p>
            </p:txBody>
          </p:sp>
          <p:sp>
            <p:nvSpPr>
              <p:cNvPr id="163" name="Rectangle 162"/>
              <p:cNvSpPr/>
              <p:nvPr/>
            </p:nvSpPr>
            <p:spPr>
              <a:xfrm rot="10800000">
                <a:off x="7682866" y="1913852"/>
                <a:ext cx="3477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ucida Grande"/>
                    <a:ea typeface="Lucida Grande"/>
                    <a:cs typeface="Lucida Grande"/>
                  </a:rPr>
                  <a:t>⌃</a:t>
                </a:r>
                <a:endParaRPr lang="en-US" sz="16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164" name="Group 163"/>
              <p:cNvGrpSpPr/>
              <p:nvPr/>
            </p:nvGrpSpPr>
            <p:grpSpPr>
              <a:xfrm>
                <a:off x="5642694" y="6091517"/>
                <a:ext cx="1470670" cy="307777"/>
                <a:chOff x="4362801" y="5573123"/>
                <a:chExt cx="1470670" cy="307777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4604723" y="5573123"/>
                  <a:ext cx="122874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400" dirty="0" smtClean="0">
                      <a:solidFill>
                        <a:srgbClr val="595959"/>
                      </a:solidFill>
                      <a:latin typeface="Calibri"/>
                    </a:rPr>
                    <a:t>Required</a:t>
                  </a:r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>
                <a:xfrm>
                  <a:off x="4362801" y="5612093"/>
                  <a:ext cx="245486" cy="237955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65" name="Group 164"/>
              <p:cNvGrpSpPr/>
              <p:nvPr/>
            </p:nvGrpSpPr>
            <p:grpSpPr>
              <a:xfrm>
                <a:off x="6854959" y="6095367"/>
                <a:ext cx="1042130" cy="307777"/>
                <a:chOff x="4362801" y="5984361"/>
                <a:chExt cx="1042130" cy="307777"/>
              </a:xfrm>
            </p:grpSpPr>
            <p:sp>
              <p:nvSpPr>
                <p:cNvPr id="183" name="Rectangle 182"/>
                <p:cNvSpPr/>
                <p:nvPr/>
              </p:nvSpPr>
              <p:spPr>
                <a:xfrm>
                  <a:off x="4604723" y="5984361"/>
                  <a:ext cx="80020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1400" dirty="0" smtClean="0">
                      <a:solidFill>
                        <a:srgbClr val="595959"/>
                      </a:solidFill>
                      <a:latin typeface="Calibri"/>
                    </a:rPr>
                    <a:t>Retired</a:t>
                  </a:r>
                </a:p>
              </p:txBody>
            </p:sp>
            <p:sp>
              <p:nvSpPr>
                <p:cNvPr id="184" name="Rounded Rectangle 183"/>
                <p:cNvSpPr/>
                <p:nvPr/>
              </p:nvSpPr>
              <p:spPr>
                <a:xfrm>
                  <a:off x="4362801" y="6023331"/>
                  <a:ext cx="245486" cy="237955"/>
                </a:xfrm>
                <a:prstGeom prst="roundRect">
                  <a:avLst>
                    <a:gd name="adj" fmla="val 8559"/>
                  </a:avLst>
                </a:prstGeom>
                <a:solidFill>
                  <a:srgbClr val="FFFFFF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l" defTabSz="914400">
                    <a:lnSpc>
                      <a:spcPct val="80000"/>
                    </a:lnSpc>
                  </a:pPr>
                  <a:endParaRPr lang="en-US" sz="1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endParaRPr>
                </a:p>
              </p:txBody>
            </p:sp>
          </p:grpSp>
          <p:sp>
            <p:nvSpPr>
              <p:cNvPr id="166" name="Rectangle 165"/>
              <p:cNvSpPr/>
              <p:nvPr/>
            </p:nvSpPr>
            <p:spPr>
              <a:xfrm>
                <a:off x="4068101" y="1605774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Name</a:t>
                </a: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4068101" y="1987321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Data Type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5702404" y="1621152"/>
                <a:ext cx="1377027" cy="233048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algn="l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/>
                  </a:rPr>
                  <a:t>Dynamic Properties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/>
                </a:endParaRPr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>
                <a:off x="5690637" y="2406301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Text</a:t>
                </a:r>
              </a:p>
            </p:txBody>
          </p:sp>
          <p:sp>
            <p:nvSpPr>
              <p:cNvPr id="170" name="Rectangle 169"/>
              <p:cNvSpPr/>
              <p:nvPr/>
            </p:nvSpPr>
            <p:spPr>
              <a:xfrm rot="10800000">
                <a:off x="7682866" y="2331795"/>
                <a:ext cx="3477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ucida Grande"/>
                    <a:ea typeface="Lucida Grande"/>
                    <a:cs typeface="Lucida Grande"/>
                  </a:rPr>
                  <a:t>⌃</a:t>
                </a:r>
                <a:endParaRPr lang="en-US" sz="16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4058865" y="2405264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Display Format</a:t>
                </a:r>
              </a:p>
            </p:txBody>
          </p:sp>
          <p:sp>
            <p:nvSpPr>
              <p:cNvPr id="172" name="Rounded Rectangle 171"/>
              <p:cNvSpPr/>
              <p:nvPr/>
            </p:nvSpPr>
            <p:spPr>
              <a:xfrm>
                <a:off x="5690637" y="2824244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2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Range</a:t>
                </a:r>
              </a:p>
            </p:txBody>
          </p:sp>
          <p:sp>
            <p:nvSpPr>
              <p:cNvPr id="173" name="Rectangle 172"/>
              <p:cNvSpPr/>
              <p:nvPr/>
            </p:nvSpPr>
            <p:spPr>
              <a:xfrm rot="10800000">
                <a:off x="7682866" y="2749738"/>
                <a:ext cx="3477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Lucida Grande"/>
                    <a:ea typeface="Lucida Grande"/>
                    <a:cs typeface="Lucida Grande"/>
                  </a:rPr>
                  <a:t>⌃</a:t>
                </a:r>
                <a:endParaRPr lang="en-US" sz="16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4049629" y="2823207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Allowed Value</a:t>
                </a:r>
              </a:p>
            </p:txBody>
          </p:sp>
          <p:sp>
            <p:nvSpPr>
              <p:cNvPr id="175" name="Rounded Rectangle 174"/>
              <p:cNvSpPr/>
              <p:nvPr/>
            </p:nvSpPr>
            <p:spPr>
              <a:xfrm>
                <a:off x="5690637" y="4343513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040393" y="4342476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Default Value</a:t>
                </a:r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5690637" y="4761456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4031157" y="4760419"/>
                <a:ext cx="122874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Length</a:t>
                </a:r>
              </a:p>
            </p:txBody>
          </p:sp>
          <p:sp>
            <p:nvSpPr>
              <p:cNvPr id="179" name="Rounded Rectangle 178"/>
              <p:cNvSpPr/>
              <p:nvPr/>
            </p:nvSpPr>
            <p:spPr>
              <a:xfrm>
                <a:off x="5690637" y="5179399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4021920" y="5178362"/>
                <a:ext cx="148526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Regular Expression</a:t>
                </a:r>
              </a:p>
            </p:txBody>
          </p:sp>
          <p:sp>
            <p:nvSpPr>
              <p:cNvPr id="181" name="Rounded Rectangle 180"/>
              <p:cNvSpPr/>
              <p:nvPr/>
            </p:nvSpPr>
            <p:spPr>
              <a:xfrm>
                <a:off x="5690637" y="5597342"/>
                <a:ext cx="2340000" cy="274552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4012685" y="5596305"/>
                <a:ext cx="15060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>
                    <a:solidFill>
                      <a:srgbClr val="595959"/>
                    </a:solidFill>
                    <a:latin typeface="Calibri"/>
                  </a:rPr>
                  <a:t>Regular </a:t>
                </a:r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Expression message</a:t>
                </a:r>
                <a:endParaRPr lang="en-US" sz="1200" dirty="0">
                  <a:solidFill>
                    <a:srgbClr val="595959"/>
                  </a:solidFill>
                  <a:latin typeface="Calibri"/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5689866" y="2729764"/>
              <a:ext cx="2339168" cy="23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normAutofit fontScale="55000" lnSpcReduction="20000"/>
            </a:bodyPr>
            <a:lstStyle/>
            <a:p>
              <a:pPr algn="ctr" defTabSz="914400"/>
              <a:endPara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686885" y="2736488"/>
              <a:ext cx="492443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defTabSz="914400">
                <a:lnSpc>
                  <a:spcPct val="80000"/>
                </a:lnSpc>
              </a:pPr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</a:rPr>
                <a:t>From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5002" y="3305072"/>
              <a:ext cx="2334884" cy="356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</a:rPr>
                <a:t>     Add</a:t>
              </a:r>
            </a:p>
          </p:txBody>
        </p:sp>
        <p:sp>
          <p:nvSpPr>
            <p:cNvPr id="90" name="Rectangle 89"/>
            <p:cNvSpPr/>
            <p:nvPr/>
          </p:nvSpPr>
          <p:spPr>
            <a:xfrm rot="2700000">
              <a:off x="5678838" y="3344675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000" dirty="0">
                  <a:solidFill>
                    <a:srgbClr val="A6A6A6"/>
                  </a:solidFill>
                  <a:sym typeface="Zapf Dingbats"/>
                </a:rPr>
                <a:t>✕</a:t>
              </a:r>
              <a:endParaRPr lang="en-US" sz="1000" dirty="0">
                <a:solidFill>
                  <a:srgbClr val="A6A6A6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752000" y="2736488"/>
              <a:ext cx="330345" cy="2333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 defTabSz="914400">
                <a:lnSpc>
                  <a:spcPct val="80000"/>
                </a:lnSpc>
              </a:pPr>
              <a:r>
                <a:rPr lang="en-US" sz="1100" b="1" dirty="0" smtClean="0">
                  <a:solidFill>
                    <a:schemeClr val="bg1">
                      <a:lumMod val="50000"/>
                    </a:schemeClr>
                  </a:solidFill>
                </a:rPr>
                <a:t>To</a:t>
              </a:r>
              <a:endParaRPr 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695002" y="2968446"/>
              <a:ext cx="2334884" cy="35684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endPara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95483" y="3015423"/>
              <a:ext cx="54687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value1</a:t>
              </a:r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752000" y="3015423"/>
              <a:ext cx="54687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105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value2</a:t>
              </a:r>
              <a:endParaRPr lang="en-US" dirty="0"/>
            </a:p>
          </p:txBody>
        </p:sp>
      </p:grpSp>
      <p:sp>
        <p:nvSpPr>
          <p:cNvPr id="194" name="Rectangle 193"/>
          <p:cNvSpPr/>
          <p:nvPr/>
        </p:nvSpPr>
        <p:spPr>
          <a:xfrm>
            <a:off x="8943898" y="2968446"/>
            <a:ext cx="2334884" cy="356849"/>
          </a:xfrm>
          <a:prstGeom prst="rect">
            <a:avLst/>
          </a:prstGeom>
          <a:solidFill>
            <a:srgbClr val="E7F4F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value1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8982074" y="3018363"/>
            <a:ext cx="830939" cy="254904"/>
          </a:xfrm>
          <a:prstGeom prst="rect">
            <a:avLst/>
          </a:prstGeom>
          <a:solidFill>
            <a:srgbClr val="FFFFFF"/>
          </a:solidFill>
          <a:ln>
            <a:solidFill>
              <a:srgbClr val="18A7E1"/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value1</a:t>
            </a:r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473" y="3218145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7" name="Rounded Rectangle 196"/>
          <p:cNvSpPr/>
          <p:nvPr/>
        </p:nvSpPr>
        <p:spPr>
          <a:xfrm>
            <a:off x="10822413" y="2908301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9993322" y="3018363"/>
            <a:ext cx="830939" cy="2549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value2</a:t>
            </a:r>
          </a:p>
        </p:txBody>
      </p:sp>
      <p:sp>
        <p:nvSpPr>
          <p:cNvPr id="82" name="Rectangular Callout 81"/>
          <p:cNvSpPr/>
          <p:nvPr/>
        </p:nvSpPr>
        <p:spPr>
          <a:xfrm>
            <a:off x="202310" y="2165003"/>
            <a:ext cx="1921947" cy="1464877"/>
          </a:xfrm>
          <a:prstGeom prst="wedgeRectCallout">
            <a:avLst>
              <a:gd name="adj1" fmla="val 72586"/>
              <a:gd name="adj2" fmla="val -1281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</a:rPr>
              <a:t>Dialog with </a:t>
            </a:r>
            <a:r>
              <a:rPr lang="en-US" sz="1400" dirty="0" smtClean="0">
                <a:solidFill>
                  <a:srgbClr val="595959"/>
                </a:solidFill>
              </a:rPr>
              <a:t>“</a:t>
            </a:r>
            <a:r>
              <a:rPr lang="en-US" sz="1400" b="1" dirty="0" smtClean="0">
                <a:solidFill>
                  <a:srgbClr val="595959"/>
                </a:solidFill>
              </a:rPr>
              <a:t>Range</a:t>
            </a:r>
            <a:r>
              <a:rPr lang="en-US" sz="1400" dirty="0" smtClean="0">
                <a:solidFill>
                  <a:srgbClr val="595959"/>
                </a:solidFill>
              </a:rPr>
              <a:t>”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</a:rPr>
              <a:t>One value filled in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</a:rPr>
              <a:t>See interactions on the next page</a:t>
            </a:r>
            <a:endParaRPr lang="en-US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Decision View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properties &gt; Decision View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Order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40427" y="1924397"/>
            <a:ext cx="97783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2" name="Rounded Rectangle 61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Decision View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5" name="Rounded Rectangle 6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2BB7FE"/>
                  </a:solidFill>
                </a:rPr>
                <a:t>   Add</a:t>
              </a: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2BB7FE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2BB7FE"/>
                </a:solidFill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59519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Custom Properties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19262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Display Format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721192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Allowed Value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616280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Required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0324677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432027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Calibri"/>
              </a:rPr>
              <a:t>1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2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3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4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53892" y="2410016"/>
            <a:ext cx="1825720" cy="180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Property A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Implementation Notes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Owner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Source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5355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77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716268" y="2410016"/>
            <a:ext cx="11063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Any Value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Any Value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1999325"/>
            <a:chOff x="0" y="2260067"/>
            <a:chExt cx="12192000" cy="199932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172" y="1531868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ular Callout 42"/>
          <p:cNvSpPr/>
          <p:nvPr/>
        </p:nvSpPr>
        <p:spPr>
          <a:xfrm>
            <a:off x="9268947" y="2680102"/>
            <a:ext cx="2451917" cy="1508500"/>
          </a:xfrm>
          <a:prstGeom prst="wedgeRectCallout">
            <a:avLst>
              <a:gd name="adj1" fmla="val -46688"/>
              <a:gd name="adj2" fmla="val -8626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Hovering the button = hover state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40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Decision View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properties &gt; Decision View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Order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40427" y="1924397"/>
            <a:ext cx="97783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2" name="Rounded Rectangle 61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Decision View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5" name="Rounded Rectangle 6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E7F4FC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2BB7FE"/>
                  </a:solidFill>
                </a:rPr>
                <a:t>   Add</a:t>
              </a: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2BB7FE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2BB7FE"/>
                </a:solidFill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59519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Custom Properties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19262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Display Format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721192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Allowed Value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616280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Required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0324677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1529809" y="2256496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432027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Calibri"/>
              </a:rPr>
              <a:t>1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2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3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4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53892" y="2410016"/>
            <a:ext cx="1825720" cy="180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Property A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Implementation Notes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Owner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Source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5355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77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716268" y="2410016"/>
            <a:ext cx="11063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Any Value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Any Value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1999325"/>
            <a:chOff x="0" y="2260067"/>
            <a:chExt cx="12192000" cy="199932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0" y="0"/>
            <a:ext cx="12191999" cy="7204363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185" y="468109"/>
            <a:ext cx="4615954" cy="592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Decision View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properties &gt; Decision View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Order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40427" y="1924397"/>
            <a:ext cx="97783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2" name="Rounded Rectangle 61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Decision View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5" name="Rounded Rectangle 6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E7F4FC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2BB7FE"/>
                  </a:solidFill>
                </a:rPr>
                <a:t>   Add</a:t>
              </a: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2BB7FE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2BB7FE"/>
                </a:solidFill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59519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Custom Properties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19262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Display Format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721192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Allowed Value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616280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Required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0324677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1529809" y="2256496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432027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Calibri"/>
              </a:rPr>
              <a:t>1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2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3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4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53892" y="2410016"/>
            <a:ext cx="1825720" cy="180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Property A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Implementation Notes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Owner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Source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5355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77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716268" y="2410016"/>
            <a:ext cx="11063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Any Value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Any Value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1999325"/>
            <a:chOff x="0" y="2260067"/>
            <a:chExt cx="12192000" cy="199932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0" y="0"/>
            <a:ext cx="12191999" cy="7204363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122" y="361509"/>
            <a:ext cx="4643496" cy="61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2492017"/>
            <a:chOff x="0" y="2260067"/>
            <a:chExt cx="12192000" cy="249201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4752084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Decision View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properties &gt; Decision View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Order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40427" y="1924397"/>
            <a:ext cx="97783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2" name="Rounded Rectangle 61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Decision View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5" name="Rounded Rectangle 6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59519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Custom Properties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19262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Display Format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721192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Allowed Value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616280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Required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0324677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7638" y="4267527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432027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Calibri"/>
              </a:rPr>
              <a:t>1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2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3</a:t>
            </a:r>
          </a:p>
          <a:p>
            <a:pPr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4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5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53892" y="2410016"/>
            <a:ext cx="1825720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Property A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Implementation Notes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Owner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Source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65656"/>
                </a:solidFill>
              </a:rPr>
              <a:t>Eyal </a:t>
            </a:r>
            <a:r>
              <a:rPr lang="en-US" sz="1200" dirty="0" smtClean="0">
                <a:solidFill>
                  <a:srgbClr val="565656"/>
                </a:solidFill>
              </a:rPr>
              <a:t>Dynamic</a:t>
            </a:r>
            <a:endParaRPr lang="en-US" sz="1200" dirty="0">
              <a:solidFill>
                <a:srgbClr val="565656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535502" y="2410016"/>
            <a:ext cx="1106393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7702" y="2410016"/>
            <a:ext cx="1106393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716268" y="2410016"/>
            <a:ext cx="11063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Any Value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Any Value</a:t>
            </a:r>
          </a:p>
        </p:txBody>
      </p:sp>
      <p:sp>
        <p:nvSpPr>
          <p:cNvPr id="36" name="Rectangular Callout 35"/>
          <p:cNvSpPr/>
          <p:nvPr/>
        </p:nvSpPr>
        <p:spPr>
          <a:xfrm>
            <a:off x="9268947" y="5119740"/>
            <a:ext cx="2451917" cy="1508500"/>
          </a:xfrm>
          <a:prstGeom prst="wedgeRectCallout">
            <a:avLst>
              <a:gd name="adj1" fmla="val -46688"/>
              <a:gd name="adj2" fmla="val -8626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New row added “in place” where it should appear when sorted by the default sorting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Added row is highlighted even if the cursor focus isn’t there 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0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2492017"/>
            <a:chOff x="0" y="2260067"/>
            <a:chExt cx="12192000" cy="249201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4752084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Decision View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properties &gt; Decision View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Order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40427" y="1924397"/>
            <a:ext cx="97783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2" name="Rounded Rectangle 61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Decision View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5" name="Rounded Rectangle 6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59519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Custom Properties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19262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Display Format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721192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Allowed Value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616280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Required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0324677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7638" y="4267527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432027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Calibri"/>
              </a:rPr>
              <a:t>1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2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3</a:t>
            </a:r>
          </a:p>
          <a:p>
            <a:pPr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4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5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53892" y="2410016"/>
            <a:ext cx="1825720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Property A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Implementation Notes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Owner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Source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2BB7FE"/>
                </a:solidFill>
              </a:rPr>
              <a:t>Eyal </a:t>
            </a:r>
            <a:r>
              <a:rPr lang="en-US" sz="1200" dirty="0" smtClean="0">
                <a:solidFill>
                  <a:srgbClr val="2BB7FE"/>
                </a:solidFill>
              </a:rPr>
              <a:t>Dynamic</a:t>
            </a:r>
            <a:endParaRPr lang="en-US" sz="1200" dirty="0">
              <a:solidFill>
                <a:srgbClr val="2BB7FE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535502" y="2410016"/>
            <a:ext cx="1106393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7702" y="2410016"/>
            <a:ext cx="1106393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631" y="4520867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0" name="Rectangle 109"/>
          <p:cNvSpPr/>
          <p:nvPr/>
        </p:nvSpPr>
        <p:spPr>
          <a:xfrm>
            <a:off x="6716268" y="2410016"/>
            <a:ext cx="11063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Any Value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Any Value</a:t>
            </a:r>
          </a:p>
        </p:txBody>
      </p:sp>
      <p:grpSp>
        <p:nvGrpSpPr>
          <p:cNvPr id="6" name="Group 5"/>
          <p:cNvGrpSpPr/>
          <p:nvPr/>
        </p:nvGrpSpPr>
        <p:grpSpPr>
          <a:xfrm flipH="1">
            <a:off x="182796" y="4308471"/>
            <a:ext cx="102953" cy="372481"/>
            <a:chOff x="374648" y="4060823"/>
            <a:chExt cx="282576" cy="1022351"/>
          </a:xfrm>
          <a:solidFill>
            <a:schemeClr val="bg1">
              <a:lumMod val="65000"/>
            </a:schemeClr>
          </a:solidFill>
        </p:grpSpPr>
        <p:sp>
          <p:nvSpPr>
            <p:cNvPr id="4" name="Rectangle 3"/>
            <p:cNvSpPr>
              <a:spLocks noChangeAspect="1"/>
            </p:cNvSpPr>
            <p:nvPr/>
          </p:nvSpPr>
          <p:spPr>
            <a:xfrm>
              <a:off x="374648" y="40608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374648" y="42132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74648" y="43656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74648" y="45180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74648" y="46704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374648" y="48228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374648" y="49752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549273" y="40608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549273" y="42132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549273" y="43656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549273" y="45180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549273" y="46704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549273" y="48228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549273" y="4975223"/>
              <a:ext cx="107951" cy="107951"/>
            </a:xfrm>
            <a:prstGeom prst="rect">
              <a:avLst/>
            </a:prstGeom>
            <a:grpFill/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87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832669"/>
            <a:ext cx="12192000" cy="15670313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 dirty="0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0" y="673452"/>
            <a:ext cx="12192000" cy="467999"/>
          </a:xfrm>
          <a:prstGeom prst="rect">
            <a:avLst/>
          </a:prstGeom>
          <a:solidFill>
            <a:srgbClr val="1F366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>
            <a:normAutofit/>
          </a:bodyPr>
          <a:lstStyle/>
          <a:p>
            <a:pPr algn="l" rtl="0"/>
            <a:endParaRPr lang="en-US" sz="1400" smtClean="0">
              <a:solidFill>
                <a:srgbClr val="F79646">
                  <a:lumMod val="25000"/>
                </a:srgb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0" y="0"/>
            <a:ext cx="12192000" cy="673453"/>
          </a:xfrm>
          <a:prstGeom prst="rect">
            <a:avLst/>
          </a:prstGeom>
          <a:solidFill>
            <a:srgbClr val="FFFFF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>
            <a:normAutofit/>
          </a:bodyPr>
          <a:lstStyle/>
          <a:p>
            <a:pPr algn="l" rtl="0"/>
            <a:endParaRPr lang="en-US" sz="1400" smtClean="0">
              <a:solidFill>
                <a:srgbClr val="F79646">
                  <a:lumMod val="25000"/>
                </a:srgbClr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4142" y="698346"/>
            <a:ext cx="866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/>
            <a:r>
              <a:rPr lang="en-US" sz="2000" dirty="0" smtClean="0">
                <a:solidFill>
                  <a:prstClr val="white"/>
                </a:solidFill>
                <a:latin typeface="Calibri"/>
              </a:rPr>
              <a:t>Admin</a:t>
            </a: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6" y="152587"/>
            <a:ext cx="1146341" cy="382113"/>
          </a:xfrm>
          <a:prstGeom prst="rect">
            <a:avLst/>
          </a:prstGeom>
        </p:spPr>
      </p:pic>
      <p:grpSp>
        <p:nvGrpSpPr>
          <p:cNvPr id="125" name="Group 124"/>
          <p:cNvGrpSpPr/>
          <p:nvPr/>
        </p:nvGrpSpPr>
        <p:grpSpPr>
          <a:xfrm>
            <a:off x="2007481" y="158142"/>
            <a:ext cx="3775806" cy="396907"/>
            <a:chOff x="4943699" y="181444"/>
            <a:chExt cx="3775806" cy="396907"/>
          </a:xfrm>
        </p:grpSpPr>
        <p:sp>
          <p:nvSpPr>
            <p:cNvPr id="126" name="Rounded Rectangle 125"/>
            <p:cNvSpPr/>
            <p:nvPr/>
          </p:nvSpPr>
          <p:spPr>
            <a:xfrm>
              <a:off x="4943699" y="181444"/>
              <a:ext cx="3775806" cy="396907"/>
            </a:xfrm>
            <a:prstGeom prst="roundRect">
              <a:avLst>
                <a:gd name="adj" fmla="val 19524"/>
              </a:avLst>
            </a:prstGeom>
            <a:noFill/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normAutofit/>
            </a:bodyPr>
            <a:lstStyle/>
            <a:p>
              <a:pPr algn="l" rtl="0">
                <a:lnSpc>
                  <a:spcPct val="110000"/>
                </a:lnSpc>
              </a:pPr>
              <a:r>
                <a:rPr lang="en-US" sz="140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 </a:t>
              </a:r>
              <a:r>
                <a:rPr lang="en-US" sz="140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         Search</a:t>
              </a: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9740" y="237757"/>
              <a:ext cx="309253" cy="298589"/>
            </a:xfrm>
            <a:prstGeom prst="rect">
              <a:avLst/>
            </a:prstGeom>
          </p:spPr>
        </p:pic>
      </p:grpSp>
      <p:sp>
        <p:nvSpPr>
          <p:cNvPr id="128" name="Rectangle 127"/>
          <p:cNvSpPr/>
          <p:nvPr/>
        </p:nvSpPr>
        <p:spPr>
          <a:xfrm>
            <a:off x="52204" y="708417"/>
            <a:ext cx="2056780" cy="400110"/>
          </a:xfrm>
          <a:prstGeom prst="rect">
            <a:avLst/>
          </a:prstGeom>
          <a:solidFill>
            <a:srgbClr val="2D51A2"/>
          </a:solidFill>
          <a:ln>
            <a:noFill/>
          </a:ln>
        </p:spPr>
        <p:txBody>
          <a:bodyPr wrap="square" lIns="216000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2000" dirty="0" smtClean="0">
                <a:solidFill>
                  <a:prstClr val="white"/>
                </a:solidFill>
              </a:rPr>
              <a:t>Admin</a:t>
            </a:r>
            <a:endParaRPr lang="en-US" sz="2000" dirty="0" smtClea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0558829" y="95382"/>
            <a:ext cx="1328223" cy="475514"/>
            <a:chOff x="9638346" y="95382"/>
            <a:chExt cx="1328223" cy="475514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8682" y="138897"/>
              <a:ext cx="434022" cy="43199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82" name="Oval 81"/>
            <p:cNvSpPr/>
            <p:nvPr/>
          </p:nvSpPr>
          <p:spPr>
            <a:xfrm>
              <a:off x="9638346" y="95382"/>
              <a:ext cx="316390" cy="316392"/>
            </a:xfrm>
            <a:prstGeom prst="ellipse">
              <a:avLst/>
            </a:prstGeom>
            <a:solidFill>
              <a:srgbClr val="BE202A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smtClean="0">
                  <a:solidFill>
                    <a:prstClr val="white"/>
                  </a:solidFill>
                  <a:latin typeface="Calibri"/>
                </a:rPr>
                <a:t>23</a:t>
              </a: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0298812" y="213022"/>
              <a:ext cx="667757" cy="277000"/>
              <a:chOff x="10298812" y="213022"/>
              <a:chExt cx="667757" cy="277000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10298812" y="213022"/>
                <a:ext cx="47658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l" defTabSz="914400"/>
                <a:r>
                  <a:rPr lang="en-US" sz="1200" dirty="0" smtClean="0">
                    <a:solidFill>
                      <a:srgbClr val="999999"/>
                    </a:solidFill>
                    <a:latin typeface="Calibri"/>
                  </a:rPr>
                  <a:t>John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0800000">
                <a:off x="10659574" y="213023"/>
                <a:ext cx="30699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999999"/>
                    </a:solidFill>
                    <a:latin typeface="Lucida Grande"/>
                    <a:ea typeface="Lucida Grande"/>
                    <a:cs typeface="Lucida Grande"/>
                  </a:rPr>
                  <a:t>⌃</a:t>
                </a:r>
                <a:endParaRPr lang="en-US" dirty="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720113" y="1523280"/>
            <a:ext cx="1935503" cy="1935503"/>
            <a:chOff x="239499" y="1523718"/>
            <a:chExt cx="2154506" cy="2154506"/>
          </a:xfrm>
        </p:grpSpPr>
        <p:pic>
          <p:nvPicPr>
            <p:cNvPr id="2" name="Picture 1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499" y="1523718"/>
              <a:ext cx="2154506" cy="2154506"/>
            </a:xfrm>
            <a:prstGeom prst="rect">
              <a:avLst/>
            </a:prstGeom>
            <a:ln>
              <a:solidFill>
                <a:srgbClr val="1F366A"/>
              </a:solidFill>
            </a:ln>
            <a:effectLst/>
          </p:spPr>
        </p:pic>
        <p:sp>
          <p:nvSpPr>
            <p:cNvPr id="99" name="Rectangle 98"/>
            <p:cNvSpPr/>
            <p:nvPr/>
          </p:nvSpPr>
          <p:spPr>
            <a:xfrm>
              <a:off x="239499" y="3219866"/>
              <a:ext cx="2150192" cy="455258"/>
            </a:xfrm>
            <a:prstGeom prst="rect">
              <a:avLst/>
            </a:prstGeom>
            <a:solidFill>
              <a:schemeClr val="tx2">
                <a:alpha val="84000"/>
              </a:schemeClr>
            </a:solidFill>
          </p:spPr>
          <p:txBody>
            <a:bodyPr wrap="square" anchor="t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 smtClean="0">
                  <a:solidFill>
                    <a:schemeClr val="bg1"/>
                  </a:solidFill>
                  <a:latin typeface="+mj-lt"/>
                </a:rPr>
                <a:t>Communities</a:t>
              </a:r>
              <a:endParaRPr lang="en-US" sz="2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35626" y="1527459"/>
            <a:ext cx="1934746" cy="1934295"/>
            <a:chOff x="2642429" y="1528370"/>
            <a:chExt cx="2153663" cy="2153161"/>
          </a:xfrm>
        </p:grpSpPr>
        <p:sp>
          <p:nvSpPr>
            <p:cNvPr id="145" name="Rectangle 144"/>
            <p:cNvSpPr/>
            <p:nvPr/>
          </p:nvSpPr>
          <p:spPr>
            <a:xfrm>
              <a:off x="2645899" y="3219866"/>
              <a:ext cx="2150192" cy="461665"/>
            </a:xfrm>
            <a:prstGeom prst="rect">
              <a:avLst/>
            </a:prstGeom>
            <a:solidFill>
              <a:srgbClr val="41352C"/>
            </a:solidFill>
          </p:spPr>
          <p:txBody>
            <a:bodyPr wrap="square" anchor="t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2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642429" y="1528370"/>
              <a:ext cx="2153663" cy="2153160"/>
              <a:chOff x="2642429" y="1528370"/>
              <a:chExt cx="2153663" cy="215316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247"/>
              <a:stretch/>
            </p:blipFill>
            <p:spPr>
              <a:xfrm>
                <a:off x="2642429" y="1528370"/>
                <a:ext cx="2146736" cy="2146462"/>
              </a:xfrm>
              <a:prstGeom prst="rect">
                <a:avLst/>
              </a:prstGeom>
              <a:ln>
                <a:solidFill>
                  <a:srgbClr val="1F366A"/>
                </a:solidFill>
              </a:ln>
            </p:spPr>
          </p:pic>
          <p:sp>
            <p:nvSpPr>
              <p:cNvPr id="144" name="Rectangle 143"/>
              <p:cNvSpPr/>
              <p:nvPr/>
            </p:nvSpPr>
            <p:spPr>
              <a:xfrm>
                <a:off x="2645900" y="3219865"/>
                <a:ext cx="2150192" cy="461665"/>
              </a:xfrm>
              <a:prstGeom prst="rect">
                <a:avLst/>
              </a:prstGeom>
              <a:solidFill>
                <a:schemeClr val="tx2">
                  <a:alpha val="84000"/>
                </a:schemeClr>
              </a:solidFill>
            </p:spPr>
            <p:txBody>
              <a:bodyPr wrap="square" anchor="t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 dirty="0">
                    <a:solidFill>
                      <a:schemeClr val="bg1"/>
                    </a:solidFill>
                    <a:latin typeface="+mj-lt"/>
                  </a:rPr>
                  <a:t>Glossaries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5150382" y="1527460"/>
            <a:ext cx="1931628" cy="1934293"/>
            <a:chOff x="5089819" y="1528371"/>
            <a:chExt cx="2150192" cy="2153159"/>
          </a:xfrm>
        </p:grpSpPr>
        <p:pic>
          <p:nvPicPr>
            <p:cNvPr id="12" name="Picture 11">
              <a:hlinkClick r:id="rId8" action="ppaction://hlinksldjump"/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02623" y="1528371"/>
              <a:ext cx="2130459" cy="2146461"/>
            </a:xfrm>
            <a:prstGeom prst="rect">
              <a:avLst/>
            </a:prstGeom>
            <a:ln>
              <a:solidFill>
                <a:srgbClr val="1F366A"/>
              </a:solidFill>
            </a:ln>
          </p:spPr>
        </p:pic>
        <p:sp>
          <p:nvSpPr>
            <p:cNvPr id="146" name="Rectangle 145"/>
            <p:cNvSpPr/>
            <p:nvPr/>
          </p:nvSpPr>
          <p:spPr>
            <a:xfrm>
              <a:off x="5089819" y="3219865"/>
              <a:ext cx="2150192" cy="461665"/>
            </a:xfrm>
            <a:prstGeom prst="rect">
              <a:avLst/>
            </a:prstGeom>
            <a:solidFill>
              <a:schemeClr val="tx2">
                <a:alpha val="84000"/>
              </a:schemeClr>
            </a:solidFill>
          </p:spPr>
          <p:txBody>
            <a:bodyPr wrap="square" anchor="t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 smtClean="0">
                  <a:solidFill>
                    <a:schemeClr val="bg1"/>
                  </a:solidFill>
                  <a:latin typeface="+mj-lt"/>
                </a:rPr>
                <a:t>Security</a:t>
              </a:r>
              <a:endParaRPr lang="en-US" sz="2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62020" y="1521134"/>
            <a:ext cx="1932866" cy="1941940"/>
            <a:chOff x="7420622" y="1521328"/>
            <a:chExt cx="2151570" cy="2161672"/>
          </a:xfrm>
        </p:grpSpPr>
        <p:pic>
          <p:nvPicPr>
            <p:cNvPr id="13" name="Picture 12">
              <a:hlinkClick r:id="rId10" action="ppaction://hlinksldjump"/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7420622" y="1521328"/>
              <a:ext cx="2150575" cy="2161672"/>
            </a:xfrm>
            <a:prstGeom prst="rect">
              <a:avLst/>
            </a:prstGeom>
            <a:ln>
              <a:solidFill>
                <a:srgbClr val="1F366A"/>
              </a:solidFill>
            </a:ln>
          </p:spPr>
        </p:pic>
        <p:sp>
          <p:nvSpPr>
            <p:cNvPr id="147" name="Rectangle 146"/>
            <p:cNvSpPr/>
            <p:nvPr/>
          </p:nvSpPr>
          <p:spPr>
            <a:xfrm>
              <a:off x="7422000" y="3219866"/>
              <a:ext cx="2150192" cy="461665"/>
            </a:xfrm>
            <a:prstGeom prst="rect">
              <a:avLst/>
            </a:prstGeom>
            <a:solidFill>
              <a:schemeClr val="tx2">
                <a:alpha val="84000"/>
              </a:schemeClr>
            </a:solidFill>
          </p:spPr>
          <p:txBody>
            <a:bodyPr wrap="square" anchor="t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 smtClean="0">
                  <a:solidFill>
                    <a:schemeClr val="bg1"/>
                  </a:solidFill>
                  <a:latin typeface="+mj-lt"/>
                </a:rPr>
                <a:t>Settings</a:t>
              </a:r>
              <a:endParaRPr lang="en-US" sz="2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574895" y="1519415"/>
            <a:ext cx="1931628" cy="1942338"/>
            <a:chOff x="10573910" y="1519415"/>
            <a:chExt cx="2150192" cy="216211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75636" y="1519415"/>
              <a:ext cx="2147456" cy="2140493"/>
            </a:xfrm>
            <a:prstGeom prst="rect">
              <a:avLst/>
            </a:prstGeom>
            <a:ln>
              <a:solidFill>
                <a:srgbClr val="1F366A"/>
              </a:solidFill>
            </a:ln>
          </p:spPr>
        </p:pic>
        <p:sp>
          <p:nvSpPr>
            <p:cNvPr id="148" name="Rectangle 147"/>
            <p:cNvSpPr/>
            <p:nvPr/>
          </p:nvSpPr>
          <p:spPr>
            <a:xfrm>
              <a:off x="10573910" y="3219865"/>
              <a:ext cx="2150192" cy="461665"/>
            </a:xfrm>
            <a:prstGeom prst="rect">
              <a:avLst/>
            </a:prstGeom>
            <a:solidFill>
              <a:schemeClr val="tx2">
                <a:alpha val="84000"/>
              </a:schemeClr>
            </a:solidFill>
          </p:spPr>
          <p:txBody>
            <a:bodyPr wrap="square" anchor="t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 smtClean="0">
                  <a:solidFill>
                    <a:schemeClr val="bg1"/>
                  </a:solidFill>
                  <a:latin typeface="+mj-lt"/>
                </a:rPr>
                <a:t>Utilities</a:t>
              </a:r>
              <a:endParaRPr lang="en-US" sz="2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0" name="Rectangle 49"/>
          <p:cNvSpPr>
            <a:spLocks/>
          </p:cNvSpPr>
          <p:nvPr/>
        </p:nvSpPr>
        <p:spPr>
          <a:xfrm>
            <a:off x="720113" y="3549402"/>
            <a:ext cx="1921487" cy="2658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BCR Type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 Mgmt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Provider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Message Categories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Proxy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Views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Rectangle 50"/>
          <p:cNvSpPr>
            <a:spLocks/>
          </p:cNvSpPr>
          <p:nvPr/>
        </p:nvSpPr>
        <p:spPr>
          <a:xfrm>
            <a:off x="2831122" y="3549402"/>
            <a:ext cx="1921487" cy="176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 properties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Domain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Qualifiers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Mapping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 Fact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Rectangle 51"/>
          <p:cNvSpPr>
            <a:spLocks/>
          </p:cNvSpPr>
          <p:nvPr/>
        </p:nvSpPr>
        <p:spPr>
          <a:xfrm>
            <a:off x="5096397" y="3549402"/>
            <a:ext cx="1921487" cy="879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Permission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Roles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Rectangle 53"/>
          <p:cNvSpPr>
            <a:spLocks/>
          </p:cNvSpPr>
          <p:nvPr/>
        </p:nvSpPr>
        <p:spPr>
          <a:xfrm>
            <a:off x="7356996" y="3549402"/>
            <a:ext cx="1921487" cy="34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Custom Properties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Type Formats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Extensions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Format Definitions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Verbs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 Definitions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Options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 Groups Format Definition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Rectangle 54"/>
          <p:cNvSpPr>
            <a:spLocks/>
          </p:cNvSpPr>
          <p:nvPr/>
        </p:nvSpPr>
        <p:spPr>
          <a:xfrm>
            <a:off x="9515997" y="3549402"/>
            <a:ext cx="1921487" cy="1962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 Job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 Adaptor Regression Tool (DART)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Export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 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Upload file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Workflow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2492017"/>
            <a:chOff x="0" y="2260067"/>
            <a:chExt cx="12192000" cy="249201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4752084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Decision View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properties &gt; Decision View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Order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40427" y="1924397"/>
            <a:ext cx="97783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2" name="Rounded Rectangle 61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Decision View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5" name="Rounded Rectangle 6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59519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Custom Properties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19262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Display Format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721192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Allowed Value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616280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Required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0324677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47638" y="4267527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43" y="4281746"/>
            <a:ext cx="156182" cy="430849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309777" y="2410016"/>
            <a:ext cx="432027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Calibri"/>
              </a:rPr>
              <a:t>1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2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3</a:t>
            </a:r>
          </a:p>
          <a:p>
            <a:pPr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4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5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53892" y="2410016"/>
            <a:ext cx="1825720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Property A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Implementation Notes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Owner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Source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2BB7FE"/>
                </a:solidFill>
              </a:rPr>
              <a:t>Eyal </a:t>
            </a:r>
            <a:r>
              <a:rPr lang="en-US" sz="1200" dirty="0" smtClean="0">
                <a:solidFill>
                  <a:srgbClr val="2BB7FE"/>
                </a:solidFill>
              </a:rPr>
              <a:t>Dynamic</a:t>
            </a:r>
            <a:endParaRPr lang="en-US" sz="1200" dirty="0">
              <a:solidFill>
                <a:srgbClr val="2BB7FE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535502" y="2410016"/>
            <a:ext cx="1106393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7702" y="2410016"/>
            <a:ext cx="1106393" cy="226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716268" y="2410016"/>
            <a:ext cx="11063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Any Value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Any Value</a:t>
            </a:r>
          </a:p>
        </p:txBody>
      </p:sp>
      <p:grpSp>
        <p:nvGrpSpPr>
          <p:cNvPr id="6" name="Group 5"/>
          <p:cNvGrpSpPr/>
          <p:nvPr/>
        </p:nvGrpSpPr>
        <p:grpSpPr>
          <a:xfrm flipH="1">
            <a:off x="182796" y="4308471"/>
            <a:ext cx="102953" cy="372481"/>
            <a:chOff x="374648" y="4060823"/>
            <a:chExt cx="282576" cy="1022351"/>
          </a:xfrm>
        </p:grpSpPr>
        <p:sp>
          <p:nvSpPr>
            <p:cNvPr id="4" name="Rectangle 3"/>
            <p:cNvSpPr>
              <a:spLocks noChangeAspect="1"/>
            </p:cNvSpPr>
            <p:nvPr/>
          </p:nvSpPr>
          <p:spPr>
            <a:xfrm>
              <a:off x="374648" y="40608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374648" y="42132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374648" y="43656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374648" y="45180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49" name="Rectangle 48"/>
            <p:cNvSpPr>
              <a:spLocks noChangeAspect="1"/>
            </p:cNvSpPr>
            <p:nvPr/>
          </p:nvSpPr>
          <p:spPr>
            <a:xfrm>
              <a:off x="374648" y="46704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374648" y="48228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2" name="Rectangle 51"/>
            <p:cNvSpPr>
              <a:spLocks noChangeAspect="1"/>
            </p:cNvSpPr>
            <p:nvPr/>
          </p:nvSpPr>
          <p:spPr>
            <a:xfrm>
              <a:off x="374648" y="49752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549273" y="40608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549273" y="42132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549273" y="43656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549273" y="45180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549273" y="46704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549273" y="48228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549273" y="4975223"/>
              <a:ext cx="107951" cy="107951"/>
            </a:xfrm>
            <a:prstGeom prst="rect">
              <a:avLst/>
            </a:prstGeom>
            <a:solidFill>
              <a:srgbClr val="2BB7FE"/>
            </a:solidFill>
            <a:ln w="12700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spAutoFit/>
            </a:bodyPr>
            <a:lstStyle/>
            <a:p>
              <a:pPr algn="l" rtl="0"/>
              <a:endParaRPr lang="en-US" sz="1400" dirty="0" smtClean="0">
                <a:solidFill>
                  <a:schemeClr val="accent6">
                    <a:lumMod val="25000"/>
                  </a:schemeClr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54192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TextBox 59"/>
          <p:cNvSpPr txBox="1"/>
          <p:nvPr/>
        </p:nvSpPr>
        <p:spPr>
          <a:xfrm rot="13201544" flipV="1">
            <a:off x="6484972" y="1889930"/>
            <a:ext cx="2055013" cy="64189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en-US" b="1" dirty="0" smtClean="0">
                <a:solidFill>
                  <a:srgbClr val="5E9BFB"/>
                </a:solidFill>
              </a:rPr>
              <a:t>Not to do now</a:t>
            </a:r>
          </a:p>
        </p:txBody>
      </p:sp>
      <p:sp>
        <p:nvSpPr>
          <p:cNvPr id="67" name="Rectangular Callout 66"/>
          <p:cNvSpPr/>
          <p:nvPr/>
        </p:nvSpPr>
        <p:spPr>
          <a:xfrm>
            <a:off x="891212" y="5108599"/>
            <a:ext cx="2451917" cy="996065"/>
          </a:xfrm>
          <a:prstGeom prst="wedgeRectCallout">
            <a:avLst>
              <a:gd name="adj1" fmla="val -46688"/>
              <a:gd name="adj2" fmla="val -8626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Drag element also has an over state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46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1760" y="652860"/>
            <a:ext cx="12192000" cy="15670313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0" y="673452"/>
            <a:ext cx="12192000" cy="467999"/>
          </a:xfrm>
          <a:prstGeom prst="rect">
            <a:avLst/>
          </a:prstGeom>
          <a:solidFill>
            <a:srgbClr val="1F366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>
            <a:normAutofit/>
          </a:bodyPr>
          <a:lstStyle/>
          <a:p>
            <a:pPr algn="l" rtl="0"/>
            <a:endParaRPr lang="en-US" sz="1400">
              <a:solidFill>
                <a:srgbClr val="F79646">
                  <a:lumMod val="25000"/>
                </a:srgb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0" y="0"/>
            <a:ext cx="12192000" cy="673453"/>
          </a:xfrm>
          <a:prstGeom prst="rect">
            <a:avLst/>
          </a:prstGeom>
          <a:solidFill>
            <a:srgbClr val="FFFFF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>
            <a:normAutofit/>
          </a:bodyPr>
          <a:lstStyle/>
          <a:p>
            <a:pPr algn="l" rtl="0"/>
            <a:endParaRPr lang="en-US" sz="1400">
              <a:solidFill>
                <a:srgbClr val="F79646">
                  <a:lumMod val="25000"/>
                </a:srgbClr>
              </a:solidFill>
              <a:latin typeface="Calibri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6" y="152587"/>
            <a:ext cx="1146341" cy="382113"/>
          </a:xfrm>
          <a:prstGeom prst="rect">
            <a:avLst/>
          </a:prstGeom>
        </p:spPr>
      </p:pic>
      <p:grpSp>
        <p:nvGrpSpPr>
          <p:cNvPr id="125" name="Group 124"/>
          <p:cNvGrpSpPr/>
          <p:nvPr/>
        </p:nvGrpSpPr>
        <p:grpSpPr>
          <a:xfrm>
            <a:off x="2007481" y="158142"/>
            <a:ext cx="3775806" cy="396907"/>
            <a:chOff x="4943699" y="181444"/>
            <a:chExt cx="3775806" cy="396907"/>
          </a:xfrm>
        </p:grpSpPr>
        <p:sp>
          <p:nvSpPr>
            <p:cNvPr id="126" name="Rounded Rectangle 125"/>
            <p:cNvSpPr/>
            <p:nvPr/>
          </p:nvSpPr>
          <p:spPr>
            <a:xfrm>
              <a:off x="4943699" y="181444"/>
              <a:ext cx="3775806" cy="396907"/>
            </a:xfrm>
            <a:prstGeom prst="roundRect">
              <a:avLst>
                <a:gd name="adj" fmla="val 19524"/>
              </a:avLst>
            </a:prstGeom>
            <a:noFill/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normAutofit/>
            </a:bodyPr>
            <a:lstStyle/>
            <a:p>
              <a:pPr algn="l" rtl="0">
                <a:lnSpc>
                  <a:spcPct val="110000"/>
                </a:lnSpc>
              </a:pPr>
              <a:r>
                <a:rPr lang="en-US" sz="140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          Search</a:t>
              </a: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9740" y="237757"/>
              <a:ext cx="309253" cy="298589"/>
            </a:xfrm>
            <a:prstGeom prst="rect">
              <a:avLst/>
            </a:prstGeom>
          </p:spPr>
        </p:pic>
      </p:grpSp>
      <p:sp>
        <p:nvSpPr>
          <p:cNvPr id="128" name="Rectangle 127"/>
          <p:cNvSpPr/>
          <p:nvPr/>
        </p:nvSpPr>
        <p:spPr>
          <a:xfrm>
            <a:off x="1333500" y="708417"/>
            <a:ext cx="2056780" cy="400110"/>
          </a:xfrm>
          <a:prstGeom prst="rect">
            <a:avLst/>
          </a:prstGeom>
          <a:solidFill>
            <a:srgbClr val="2D51A2"/>
          </a:solidFill>
          <a:ln>
            <a:noFill/>
          </a:ln>
        </p:spPr>
        <p:txBody>
          <a:bodyPr wrap="square" lIns="216000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Settings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0558829" y="95382"/>
            <a:ext cx="1328223" cy="475514"/>
            <a:chOff x="9638346" y="95382"/>
            <a:chExt cx="1328223" cy="475514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8682" y="138897"/>
              <a:ext cx="434022" cy="43199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82" name="Oval 81"/>
            <p:cNvSpPr/>
            <p:nvPr/>
          </p:nvSpPr>
          <p:spPr>
            <a:xfrm>
              <a:off x="9638346" y="95382"/>
              <a:ext cx="316390" cy="316392"/>
            </a:xfrm>
            <a:prstGeom prst="ellipse">
              <a:avLst/>
            </a:prstGeom>
            <a:solidFill>
              <a:srgbClr val="BE202A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>
                  <a:solidFill>
                    <a:prstClr val="white"/>
                  </a:solidFill>
                  <a:latin typeface="Calibri"/>
                </a:rPr>
                <a:t>23</a:t>
              </a: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0298812" y="213022"/>
              <a:ext cx="667757" cy="277000"/>
              <a:chOff x="10298812" y="213022"/>
              <a:chExt cx="667757" cy="277000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10298812" y="213022"/>
                <a:ext cx="47658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l" defTabSz="914400"/>
                <a:r>
                  <a:rPr lang="en-US" sz="1200" dirty="0">
                    <a:solidFill>
                      <a:srgbClr val="999999"/>
                    </a:solidFill>
                    <a:latin typeface="Calibri"/>
                  </a:rPr>
                  <a:t>John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0800000">
                <a:off x="10659574" y="213023"/>
                <a:ext cx="30699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999999"/>
                    </a:solidFill>
                    <a:latin typeface="Lucida Grande"/>
                    <a:ea typeface="Lucida Grande"/>
                    <a:cs typeface="Lucida Grande"/>
                  </a:rPr>
                  <a:t>⌃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1331217" y="2019299"/>
            <a:ext cx="9524108" cy="74813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43939" y="2179468"/>
            <a:ext cx="2012062" cy="44066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600" b="1" dirty="0">
                <a:solidFill>
                  <a:srgbClr val="565656"/>
                </a:solidFill>
                <a:latin typeface="Calibri"/>
              </a:rPr>
              <a:t>Decision View </a:t>
            </a:r>
            <a:r>
              <a:rPr lang="en-US" sz="1600" dirty="0">
                <a:solidFill>
                  <a:srgbClr val="565656"/>
                </a:solidFill>
                <a:latin typeface="Calibri"/>
              </a:rPr>
              <a:t>(4)</a:t>
            </a:r>
            <a:endParaRPr lang="en-US" sz="1200" dirty="0">
              <a:solidFill>
                <a:srgbClr val="708AD2"/>
              </a:solidFill>
              <a:latin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222441" y="2175436"/>
            <a:ext cx="5630986" cy="44066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Manage the Dynamic Properties of each Custom Property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565013" y="2709029"/>
            <a:ext cx="9046409" cy="3712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384011" y="2754240"/>
            <a:ext cx="159175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srgbClr val="565656"/>
                </a:solidFill>
                <a:latin typeface="Calibri"/>
              </a:rPr>
              <a:t>Custom Properties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620689" y="2769628"/>
            <a:ext cx="1108487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Data Type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65765" y="2769628"/>
            <a:ext cx="1295559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Display Format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848882" y="2769628"/>
            <a:ext cx="130347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Allowed Values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714084" y="2769628"/>
            <a:ext cx="86481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Required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39364" y="2769628"/>
            <a:ext cx="86481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Retired</a:t>
            </a:r>
          </a:p>
        </p:txBody>
      </p:sp>
      <p:sp>
        <p:nvSpPr>
          <p:cNvPr id="76" name="Rectangle 75">
            <a:hlinkClick r:id="rId5" action="ppaction://hlinksldjump"/>
          </p:cNvPr>
          <p:cNvSpPr/>
          <p:nvPr/>
        </p:nvSpPr>
        <p:spPr>
          <a:xfrm>
            <a:off x="234142" y="698346"/>
            <a:ext cx="866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/>
            <a:r>
              <a:rPr lang="en-US" sz="2000" dirty="0">
                <a:solidFill>
                  <a:prstClr val="white"/>
                </a:solidFill>
                <a:latin typeface="Calibri"/>
              </a:rPr>
              <a:t>Admin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633550" y="2754240"/>
            <a:ext cx="159175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srgbClr val="565656"/>
                </a:solidFill>
                <a:latin typeface="Calibri"/>
              </a:rPr>
              <a:t>Order</a:t>
            </a:r>
          </a:p>
        </p:txBody>
      </p:sp>
      <p:sp>
        <p:nvSpPr>
          <p:cNvPr id="137" name="Rounded Rectangle 136"/>
          <p:cNvSpPr/>
          <p:nvPr/>
        </p:nvSpPr>
        <p:spPr>
          <a:xfrm>
            <a:off x="9649278" y="2206575"/>
            <a:ext cx="964398" cy="318563"/>
          </a:xfrm>
          <a:prstGeom prst="roundRect">
            <a:avLst>
              <a:gd name="adj" fmla="val 19524"/>
            </a:avLst>
          </a:prstGeom>
          <a:solidFill>
            <a:srgbClr val="FAFAF9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Add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2384011" y="3288621"/>
            <a:ext cx="167343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Dynamic Properties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620690" y="3288621"/>
            <a:ext cx="54109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TEXT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671605" y="3288621"/>
            <a:ext cx="1295559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Text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1780496" y="3288621"/>
            <a:ext cx="54109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1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25791" y="3300170"/>
            <a:ext cx="1303471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65656"/>
                </a:solidFill>
                <a:latin typeface="Calibri"/>
              </a:rPr>
              <a:t>Any Value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0371" y="3917188"/>
            <a:ext cx="9052210" cy="1543527"/>
            <a:chOff x="1560371" y="3686279"/>
            <a:chExt cx="9052210" cy="1543527"/>
          </a:xfrm>
        </p:grpSpPr>
        <p:sp>
          <p:nvSpPr>
            <p:cNvPr id="100" name="Rectangle 99"/>
            <p:cNvSpPr/>
            <p:nvPr/>
          </p:nvSpPr>
          <p:spPr>
            <a:xfrm>
              <a:off x="2384011" y="3808170"/>
              <a:ext cx="167343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Implementation Notes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20690" y="3808170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848882" y="3808170"/>
              <a:ext cx="1303471" cy="2462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71605" y="3808170"/>
              <a:ext cx="1295559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384011" y="4316170"/>
              <a:ext cx="167343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Owner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620690" y="4316170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671605" y="4316170"/>
              <a:ext cx="1295559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384011" y="4835715"/>
              <a:ext cx="167343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Source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620690" y="4835715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671605" y="4835715"/>
              <a:ext cx="1295559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780496" y="3808170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2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780496" y="4316170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3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780496" y="4835715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4</a:t>
              </a: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1560371" y="3686279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560371" y="4192651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560371" y="4710261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560371" y="5229806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/>
          <p:cNvCxnSpPr/>
          <p:nvPr/>
        </p:nvCxnSpPr>
        <p:spPr>
          <a:xfrm>
            <a:off x="1560371" y="3686279"/>
            <a:ext cx="90522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560089" y="3693242"/>
            <a:ext cx="9050224" cy="22066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21477" y="3440260"/>
            <a:ext cx="9056831" cy="558800"/>
            <a:chOff x="1555750" y="5229806"/>
            <a:chExt cx="9056831" cy="558800"/>
          </a:xfrm>
        </p:grpSpPr>
        <p:sp>
          <p:nvSpPr>
            <p:cNvPr id="155" name="Rectangle 154"/>
            <p:cNvSpPr/>
            <p:nvPr/>
          </p:nvSpPr>
          <p:spPr>
            <a:xfrm>
              <a:off x="1557780" y="5238024"/>
              <a:ext cx="9050224" cy="54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defTabSz="914400"/>
              <a:endParaRPr lang="en-US" sz="20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384011" y="5401443"/>
              <a:ext cx="167343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Eyal Dynamic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620690" y="5401443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848882" y="5401443"/>
              <a:ext cx="1303471" cy="2462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671605" y="5401443"/>
              <a:ext cx="1295559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780496" y="5401443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5</a:t>
              </a: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1560371" y="5788606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555750" y="5234053"/>
              <a:ext cx="144318" cy="547622"/>
              <a:chOff x="1555750" y="5234053"/>
              <a:chExt cx="144318" cy="547622"/>
            </a:xfrm>
          </p:grpSpPr>
          <p:pic>
            <p:nvPicPr>
              <p:cNvPr id="162" name="Picture 16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rcRect l="12588" t="12645" b="5943"/>
              <a:stretch/>
            </p:blipFill>
            <p:spPr>
              <a:xfrm>
                <a:off x="1555750" y="5378450"/>
                <a:ext cx="144318" cy="403225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rcRect l="12588" t="12645" b="5943"/>
              <a:stretch/>
            </p:blipFill>
            <p:spPr>
              <a:xfrm>
                <a:off x="1555750" y="5234053"/>
                <a:ext cx="144318" cy="403225"/>
              </a:xfrm>
              <a:prstGeom prst="rect">
                <a:avLst/>
              </a:prstGeom>
            </p:spPr>
          </p:pic>
        </p:grpSp>
        <p:cxnSp>
          <p:nvCxnSpPr>
            <p:cNvPr id="124" name="Straight Connector 123"/>
            <p:cNvCxnSpPr/>
            <p:nvPr/>
          </p:nvCxnSpPr>
          <p:spPr>
            <a:xfrm>
              <a:off x="1560371" y="5229806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16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523" y="3711586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Rectangle 69"/>
          <p:cNvSpPr/>
          <p:nvPr/>
        </p:nvSpPr>
        <p:spPr>
          <a:xfrm>
            <a:off x="209528" y="1176782"/>
            <a:ext cx="519662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Home &gt; Settings &gt; Custom Properties &gt; Decision View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 rot="13201544" flipV="1">
            <a:off x="6484972" y="1889930"/>
            <a:ext cx="2055013" cy="64189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en-US" b="1" dirty="0" smtClean="0">
                <a:solidFill>
                  <a:srgbClr val="5E9BFB"/>
                </a:solidFill>
              </a:rPr>
              <a:t>Not to do now</a:t>
            </a:r>
          </a:p>
        </p:txBody>
      </p:sp>
      <p:sp>
        <p:nvSpPr>
          <p:cNvPr id="73" name="Rectangular Callout 72"/>
          <p:cNvSpPr/>
          <p:nvPr/>
        </p:nvSpPr>
        <p:spPr>
          <a:xfrm>
            <a:off x="8110324" y="4841242"/>
            <a:ext cx="2451917" cy="1508500"/>
          </a:xfrm>
          <a:prstGeom prst="wedgeRectCallout">
            <a:avLst>
              <a:gd name="adj1" fmla="val -46688"/>
              <a:gd name="adj2" fmla="val -8626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Note the shadow while dragging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Note the feedback where the row will enter if dropped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7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1760" y="652860"/>
            <a:ext cx="12192000" cy="15670313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0" y="673452"/>
            <a:ext cx="12192000" cy="467999"/>
          </a:xfrm>
          <a:prstGeom prst="rect">
            <a:avLst/>
          </a:prstGeom>
          <a:solidFill>
            <a:srgbClr val="1F366A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>
            <a:normAutofit/>
          </a:bodyPr>
          <a:lstStyle/>
          <a:p>
            <a:pPr algn="l" rtl="0"/>
            <a:endParaRPr lang="en-US" sz="1400">
              <a:solidFill>
                <a:srgbClr val="F79646">
                  <a:lumMod val="25000"/>
                </a:srgbClr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0" y="0"/>
            <a:ext cx="12192000" cy="673453"/>
          </a:xfrm>
          <a:prstGeom prst="rect">
            <a:avLst/>
          </a:prstGeom>
          <a:solidFill>
            <a:srgbClr val="FFFFFF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>
            <a:normAutofit/>
          </a:bodyPr>
          <a:lstStyle/>
          <a:p>
            <a:pPr algn="l" rtl="0"/>
            <a:endParaRPr lang="en-US" sz="1400">
              <a:solidFill>
                <a:srgbClr val="F79646">
                  <a:lumMod val="25000"/>
                </a:srgbClr>
              </a:solidFill>
              <a:latin typeface="Calibri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6" y="152587"/>
            <a:ext cx="1146341" cy="382113"/>
          </a:xfrm>
          <a:prstGeom prst="rect">
            <a:avLst/>
          </a:prstGeom>
        </p:spPr>
      </p:pic>
      <p:grpSp>
        <p:nvGrpSpPr>
          <p:cNvPr id="125" name="Group 124"/>
          <p:cNvGrpSpPr/>
          <p:nvPr/>
        </p:nvGrpSpPr>
        <p:grpSpPr>
          <a:xfrm>
            <a:off x="2007481" y="158142"/>
            <a:ext cx="3775806" cy="396907"/>
            <a:chOff x="4943699" y="181444"/>
            <a:chExt cx="3775806" cy="396907"/>
          </a:xfrm>
        </p:grpSpPr>
        <p:sp>
          <p:nvSpPr>
            <p:cNvPr id="126" name="Rounded Rectangle 125"/>
            <p:cNvSpPr/>
            <p:nvPr/>
          </p:nvSpPr>
          <p:spPr>
            <a:xfrm>
              <a:off x="4943699" y="181444"/>
              <a:ext cx="3775806" cy="396907"/>
            </a:xfrm>
            <a:prstGeom prst="roundRect">
              <a:avLst>
                <a:gd name="adj" fmla="val 19524"/>
              </a:avLst>
            </a:prstGeom>
            <a:noFill/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>
              <a:normAutofit/>
            </a:bodyPr>
            <a:lstStyle/>
            <a:p>
              <a:pPr algn="l" rtl="0">
                <a:lnSpc>
                  <a:spcPct val="110000"/>
                </a:lnSpc>
              </a:pPr>
              <a:r>
                <a:rPr lang="en-US" sz="140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          Search</a:t>
              </a: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9740" y="237757"/>
              <a:ext cx="309253" cy="298589"/>
            </a:xfrm>
            <a:prstGeom prst="rect">
              <a:avLst/>
            </a:prstGeom>
          </p:spPr>
        </p:pic>
      </p:grpSp>
      <p:sp>
        <p:nvSpPr>
          <p:cNvPr id="128" name="Rectangle 127"/>
          <p:cNvSpPr/>
          <p:nvPr/>
        </p:nvSpPr>
        <p:spPr>
          <a:xfrm>
            <a:off x="1333500" y="708417"/>
            <a:ext cx="2056780" cy="400110"/>
          </a:xfrm>
          <a:prstGeom prst="rect">
            <a:avLst/>
          </a:prstGeom>
          <a:solidFill>
            <a:srgbClr val="2D51A2"/>
          </a:solidFill>
          <a:ln>
            <a:noFill/>
          </a:ln>
        </p:spPr>
        <p:txBody>
          <a:bodyPr wrap="square" lIns="216000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Settings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0558829" y="95382"/>
            <a:ext cx="1328223" cy="475514"/>
            <a:chOff x="9638346" y="95382"/>
            <a:chExt cx="1328223" cy="475514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8682" y="138897"/>
              <a:ext cx="434022" cy="43199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82" name="Oval 81"/>
            <p:cNvSpPr/>
            <p:nvPr/>
          </p:nvSpPr>
          <p:spPr>
            <a:xfrm>
              <a:off x="9638346" y="95382"/>
              <a:ext cx="316390" cy="316392"/>
            </a:xfrm>
            <a:prstGeom prst="ellipse">
              <a:avLst/>
            </a:prstGeom>
            <a:solidFill>
              <a:srgbClr val="BE202A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>
                  <a:solidFill>
                    <a:prstClr val="white"/>
                  </a:solidFill>
                  <a:latin typeface="Calibri"/>
                </a:rPr>
                <a:t>23</a:t>
              </a: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10298812" y="213022"/>
              <a:ext cx="667757" cy="277000"/>
              <a:chOff x="10298812" y="213022"/>
              <a:chExt cx="667757" cy="277000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10298812" y="213022"/>
                <a:ext cx="47658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l" defTabSz="914400"/>
                <a:r>
                  <a:rPr lang="en-US" sz="1200" dirty="0">
                    <a:solidFill>
                      <a:srgbClr val="999999"/>
                    </a:solidFill>
                    <a:latin typeface="Calibri"/>
                  </a:rPr>
                  <a:t>John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0800000">
                <a:off x="10659574" y="213023"/>
                <a:ext cx="30699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999999"/>
                    </a:solidFill>
                    <a:latin typeface="Lucida Grande"/>
                    <a:ea typeface="Lucida Grande"/>
                    <a:cs typeface="Lucida Grande"/>
                  </a:rPr>
                  <a:t>⌃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1331217" y="2019299"/>
            <a:ext cx="9524108" cy="74813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43939" y="2179468"/>
            <a:ext cx="2012062" cy="44066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600" b="1" dirty="0">
                <a:solidFill>
                  <a:srgbClr val="565656"/>
                </a:solidFill>
                <a:latin typeface="Calibri"/>
              </a:rPr>
              <a:t>Decision View </a:t>
            </a:r>
            <a:r>
              <a:rPr lang="en-US" sz="1600" dirty="0">
                <a:solidFill>
                  <a:srgbClr val="565656"/>
                </a:solidFill>
                <a:latin typeface="Calibri"/>
              </a:rPr>
              <a:t>(4)</a:t>
            </a:r>
            <a:endParaRPr lang="en-US" sz="1200" dirty="0">
              <a:solidFill>
                <a:srgbClr val="708AD2"/>
              </a:solidFill>
              <a:latin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222441" y="2175436"/>
            <a:ext cx="5630986" cy="44066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Manage the Dynamic Properties of each Custom Property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565013" y="2709029"/>
            <a:ext cx="9046409" cy="3712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384011" y="2754240"/>
            <a:ext cx="159175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srgbClr val="565656"/>
                </a:solidFill>
                <a:latin typeface="Calibri"/>
              </a:rPr>
              <a:t>Custom Properties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620689" y="2769628"/>
            <a:ext cx="1108487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Data Type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65765" y="2769628"/>
            <a:ext cx="1295559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Display Format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848882" y="2769628"/>
            <a:ext cx="130347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Allowed Values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714084" y="2769628"/>
            <a:ext cx="86481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Required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39364" y="2769628"/>
            <a:ext cx="864811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rgbClr val="565656"/>
                </a:solidFill>
                <a:latin typeface="Calibri"/>
              </a:rPr>
              <a:t>Retired</a:t>
            </a:r>
          </a:p>
        </p:txBody>
      </p:sp>
      <p:sp>
        <p:nvSpPr>
          <p:cNvPr id="76" name="Rectangle 75">
            <a:hlinkClick r:id="rId5" action="ppaction://hlinksldjump"/>
          </p:cNvPr>
          <p:cNvSpPr/>
          <p:nvPr/>
        </p:nvSpPr>
        <p:spPr>
          <a:xfrm>
            <a:off x="234142" y="698346"/>
            <a:ext cx="866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/>
            <a:r>
              <a:rPr lang="en-US" sz="2000" dirty="0">
                <a:solidFill>
                  <a:prstClr val="white"/>
                </a:solidFill>
                <a:latin typeface="Calibri"/>
              </a:rPr>
              <a:t>Admin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633550" y="2754240"/>
            <a:ext cx="159175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srgbClr val="565656"/>
                </a:solidFill>
                <a:latin typeface="Calibri"/>
              </a:rPr>
              <a:t>Order</a:t>
            </a:r>
          </a:p>
        </p:txBody>
      </p:sp>
      <p:sp>
        <p:nvSpPr>
          <p:cNvPr id="137" name="Rounded Rectangle 136"/>
          <p:cNvSpPr/>
          <p:nvPr/>
        </p:nvSpPr>
        <p:spPr>
          <a:xfrm>
            <a:off x="9649278" y="2206575"/>
            <a:ext cx="964398" cy="318563"/>
          </a:xfrm>
          <a:prstGeom prst="roundRect">
            <a:avLst>
              <a:gd name="adj" fmla="val 19524"/>
            </a:avLst>
          </a:prstGeom>
          <a:solidFill>
            <a:srgbClr val="FAFAF9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Add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2384011" y="3288621"/>
            <a:ext cx="167343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Dynamic Properties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620690" y="3288621"/>
            <a:ext cx="54109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TEXT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671605" y="3288621"/>
            <a:ext cx="1295559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Text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1780496" y="3288621"/>
            <a:ext cx="54109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1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25791" y="3300170"/>
            <a:ext cx="1303471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65656"/>
                </a:solidFill>
                <a:latin typeface="Calibri"/>
              </a:rPr>
              <a:t>Any Value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0371" y="4252007"/>
            <a:ext cx="9052210" cy="1543527"/>
            <a:chOff x="1560371" y="3686279"/>
            <a:chExt cx="9052210" cy="1543527"/>
          </a:xfrm>
        </p:grpSpPr>
        <p:sp>
          <p:nvSpPr>
            <p:cNvPr id="100" name="Rectangle 99"/>
            <p:cNvSpPr/>
            <p:nvPr/>
          </p:nvSpPr>
          <p:spPr>
            <a:xfrm>
              <a:off x="2384011" y="3808170"/>
              <a:ext cx="167343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Implementation Notes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20690" y="3808170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848882" y="3808170"/>
              <a:ext cx="1303471" cy="24622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71605" y="3808170"/>
              <a:ext cx="1295559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384011" y="4316170"/>
              <a:ext cx="167343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Owner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620690" y="4316170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671605" y="4316170"/>
              <a:ext cx="1295559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384011" y="4835715"/>
              <a:ext cx="167343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Source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620690" y="4835715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671605" y="4835715"/>
              <a:ext cx="1295559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780496" y="3808170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3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780496" y="4316170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4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780496" y="4835715"/>
              <a:ext cx="541098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5</a:t>
              </a: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1560371" y="3686279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560371" y="4192651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560371" y="4710261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560371" y="5229806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/>
          <p:cNvCxnSpPr/>
          <p:nvPr/>
        </p:nvCxnSpPr>
        <p:spPr>
          <a:xfrm>
            <a:off x="1560371" y="3686279"/>
            <a:ext cx="90522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1569326" y="3702478"/>
            <a:ext cx="9050224" cy="546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txBody>
          <a:bodyPr wrap="squar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395557" y="3842807"/>
            <a:ext cx="167343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Eyal Dynamic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632236" y="3842807"/>
            <a:ext cx="54109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TEXT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6860428" y="3842807"/>
            <a:ext cx="1303471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65656"/>
                </a:solidFill>
                <a:latin typeface="Calibri"/>
              </a:rPr>
              <a:t>Any Value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5683151" y="3842807"/>
            <a:ext cx="1295559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Text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1792042" y="3842807"/>
            <a:ext cx="54109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65656"/>
                </a:solidFill>
                <a:latin typeface="Calibri"/>
              </a:rPr>
              <a:t>2</a:t>
            </a:r>
          </a:p>
        </p:txBody>
      </p:sp>
      <p:cxnSp>
        <p:nvCxnSpPr>
          <p:cNvPr id="163" name="Straight Connector 162"/>
          <p:cNvCxnSpPr/>
          <p:nvPr/>
        </p:nvCxnSpPr>
        <p:spPr>
          <a:xfrm>
            <a:off x="1571917" y="4253060"/>
            <a:ext cx="90522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567296" y="3698507"/>
            <a:ext cx="144318" cy="547622"/>
            <a:chOff x="1555750" y="5234053"/>
            <a:chExt cx="144318" cy="547622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12588" t="12645" b="5943"/>
            <a:stretch/>
          </p:blipFill>
          <p:spPr>
            <a:xfrm>
              <a:off x="1555750" y="5378450"/>
              <a:ext cx="144318" cy="403225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12588" t="12645" b="5943"/>
            <a:stretch/>
          </p:blipFill>
          <p:spPr>
            <a:xfrm>
              <a:off x="1555750" y="5234053"/>
              <a:ext cx="144318" cy="403225"/>
            </a:xfrm>
            <a:prstGeom prst="rect">
              <a:avLst/>
            </a:prstGeom>
          </p:spPr>
        </p:pic>
      </p:grpSp>
      <p:cxnSp>
        <p:nvCxnSpPr>
          <p:cNvPr id="124" name="Straight Connector 123"/>
          <p:cNvCxnSpPr/>
          <p:nvPr/>
        </p:nvCxnSpPr>
        <p:spPr>
          <a:xfrm>
            <a:off x="1571917" y="3694260"/>
            <a:ext cx="90522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1" name="Picture 16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4341" y="3965586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Rectangle 66"/>
          <p:cNvSpPr/>
          <p:nvPr/>
        </p:nvSpPr>
        <p:spPr>
          <a:xfrm>
            <a:off x="209528" y="1176782"/>
            <a:ext cx="519662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Home &gt; Settings &gt; Custom Properties &gt; Decision View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 rot="13201544" flipV="1">
            <a:off x="6484972" y="1889930"/>
            <a:ext cx="2055013" cy="64189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en-US" b="1" dirty="0" smtClean="0">
                <a:solidFill>
                  <a:srgbClr val="5E9BFB"/>
                </a:solidFill>
              </a:rPr>
              <a:t>Not to do now</a:t>
            </a:r>
          </a:p>
        </p:txBody>
      </p:sp>
      <p:sp>
        <p:nvSpPr>
          <p:cNvPr id="70" name="Rectangular Callout 69"/>
          <p:cNvSpPr/>
          <p:nvPr/>
        </p:nvSpPr>
        <p:spPr>
          <a:xfrm>
            <a:off x="2049835" y="4974921"/>
            <a:ext cx="2451917" cy="1508500"/>
          </a:xfrm>
          <a:prstGeom prst="wedgeRectCallout">
            <a:avLst>
              <a:gd name="adj1" fmla="val -46688"/>
              <a:gd name="adj2" fmla="val -8626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When dropped, all rows are re-numbered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5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579463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6670178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Data Type Formats</a:t>
            </a:r>
          </a:p>
        </p:txBody>
      </p:sp>
    </p:spTree>
    <p:extLst>
      <p:ext uri="{BB962C8B-B14F-4D97-AF65-F5344CB8AC3E}">
        <p14:creationId xmlns:p14="http://schemas.microsoft.com/office/powerpoint/2010/main" val="48521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2492017"/>
            <a:chOff x="0" y="2260067"/>
            <a:chExt cx="12192000" cy="249201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4752084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Type Formats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Data Type Formats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888226" y="1924397"/>
            <a:ext cx="129253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Default Format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03010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75397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Example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7638" y="3763887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4616" y="2316825"/>
            <a:ext cx="915635" cy="4438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AMOUNT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CODE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DATE</a:t>
            </a:r>
          </a:p>
          <a:p>
            <a:pPr algn="l">
              <a:lnSpc>
                <a:spcPct val="276000"/>
              </a:lnSpc>
            </a:pPr>
            <a:r>
              <a:rPr lang="en-US" sz="1200" u="sng" dirty="0">
                <a:solidFill>
                  <a:srgbClr val="18A7E1"/>
                </a:solidFill>
              </a:rPr>
              <a:t>DATE_TIME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IDENTIFIER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INDICATOR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NAME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NUMERIC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PERCENT</a:t>
            </a:r>
          </a:p>
        </p:txBody>
      </p:sp>
      <p:sp>
        <p:nvSpPr>
          <p:cNvPr id="79" name="Rectangle 78"/>
          <p:cNvSpPr/>
          <p:nvPr/>
        </p:nvSpPr>
        <p:spPr>
          <a:xfrm rot="10800000">
            <a:off x="995155" y="192266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87929" y="3877664"/>
            <a:ext cx="147757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Date Long Time US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748965" y="3877664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Saturday, January 25, 2016 1:23 PM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887929" y="3357569"/>
            <a:ext cx="147757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Date Short US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48965" y="3357569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1/25/2016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887929" y="2897950"/>
            <a:ext cx="147757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748965" y="2897950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Hello!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887929" y="2377855"/>
            <a:ext cx="147757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Currency USD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48965" y="2377855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$ 65,432.10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887929" y="4385664"/>
            <a:ext cx="147757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748965" y="4385664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Hello!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887929" y="4893664"/>
            <a:ext cx="147757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748965" y="4893664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Hello!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887929" y="5389569"/>
            <a:ext cx="147757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48965" y="5389569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Hello!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87929" y="5867473"/>
            <a:ext cx="147757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Decimal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748965" y="5867473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12345.678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887929" y="6400993"/>
            <a:ext cx="147757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748965" y="6400993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Hello!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45" y="405559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Group 44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46" name="Rounded Rectangle 45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Data Type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49" name="Rounded Rectangle 48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0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1999325"/>
            <a:chOff x="0" y="2260067"/>
            <a:chExt cx="12192000" cy="199932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Time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Data Type </a:t>
              </a:r>
              <a:r>
                <a:rPr lang="en-US" sz="1600" dirty="0">
                  <a:solidFill>
                    <a:srgbClr val="D9F4FF"/>
                  </a:solidFill>
                  <a:sym typeface="Wingdings"/>
                </a:rPr>
                <a:t>Formats &gt; Date Time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534704" y="1924397"/>
            <a:ext cx="129253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Example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03010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Name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69244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Default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7638" y="3763887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4616" y="2316825"/>
            <a:ext cx="1402948" cy="235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595959"/>
                </a:solidFill>
              </a:rPr>
              <a:t>US Date Long </a:t>
            </a:r>
            <a:r>
              <a:rPr lang="en-US" sz="1200" dirty="0" smtClean="0">
                <a:solidFill>
                  <a:srgbClr val="595959"/>
                </a:solidFill>
              </a:rPr>
              <a:t>Time</a:t>
            </a:r>
            <a:endParaRPr lang="en-US" sz="1400" dirty="0" smtClean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US Date Short Time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EU Date Long Time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u="sng" dirty="0">
                <a:solidFill>
                  <a:srgbClr val="18A7E1"/>
                </a:solidFill>
              </a:rPr>
              <a:t>EU </a:t>
            </a:r>
            <a:r>
              <a:rPr lang="en-US" sz="1200" u="sng" dirty="0" smtClean="0">
                <a:solidFill>
                  <a:srgbClr val="18A7E1"/>
                </a:solidFill>
              </a:rPr>
              <a:t>Date Short Time</a:t>
            </a:r>
            <a:endParaRPr lang="en-US" sz="1200" u="sng" dirty="0">
              <a:solidFill>
                <a:srgbClr val="18A7E1"/>
              </a:solidFill>
            </a:endParaRPr>
          </a:p>
          <a:p>
            <a:pPr algn="l">
              <a:lnSpc>
                <a:spcPct val="276000"/>
              </a:lnSpc>
            </a:pP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10800000">
            <a:off x="716630" y="192266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534704" y="2377855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Saturday, January 25, 2016 1:23 PM</a:t>
            </a:r>
            <a:endParaRPr lang="en-US" sz="1200" dirty="0">
              <a:solidFill>
                <a:srgbClr val="565656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45" y="405559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Rectangle 45"/>
          <p:cNvSpPr/>
          <p:nvPr/>
        </p:nvSpPr>
        <p:spPr>
          <a:xfrm>
            <a:off x="715186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34704" y="3881405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1/25/2016  13:23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34704" y="2888496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1/25/2016  1:23 PM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34704" y="3361860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Saturday, January 25, 2016 13:23 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692441" y="2871289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Default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47943" y="2388119"/>
            <a:ext cx="993039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dirty="0" smtClean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F89B25"/>
                </a:solidFill>
              </a:rPr>
              <a:t>Disabled</a:t>
            </a:r>
            <a:endParaRPr lang="en-U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1518667" y="3785199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033530" y="3839598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Disable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692441" y="3861878"/>
            <a:ext cx="1079483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Make Default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ular Callout 56"/>
          <p:cNvSpPr/>
          <p:nvPr/>
        </p:nvSpPr>
        <p:spPr>
          <a:xfrm>
            <a:off x="9688865" y="4712357"/>
            <a:ext cx="2168668" cy="1768446"/>
          </a:xfrm>
          <a:prstGeom prst="wedgeRectCallout">
            <a:avLst>
              <a:gd name="adj1" fmla="val 33379"/>
              <a:gd name="adj2" fmla="val -71143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Remove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</a:rPr>
              <a:t>removes </a:t>
            </a:r>
            <a:r>
              <a:rPr lang="en-US" sz="1400" dirty="0">
                <a:solidFill>
                  <a:srgbClr val="595959"/>
                </a:solidFill>
              </a:rPr>
              <a:t>internally the primitive display format name related to that data type (if it is not used elsewhere)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59" name="Rounded Rectangle 58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Date Time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2" name="Rounded Rectangle 61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63" name="Rectangle 62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64" name="Rectangular Callout 63"/>
          <p:cNvSpPr/>
          <p:nvPr/>
        </p:nvSpPr>
        <p:spPr>
          <a:xfrm>
            <a:off x="7052003" y="4696423"/>
            <a:ext cx="2084241" cy="1508500"/>
          </a:xfrm>
          <a:prstGeom prst="wedgeRectCallout">
            <a:avLst>
              <a:gd name="adj1" fmla="val 20103"/>
              <a:gd name="adj2" fmla="val -84783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Hovering the row displays the action buttons that do not appear otherwise – in this case it’s the “Disable” button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5" name="Rectangular Callout 64"/>
          <p:cNvSpPr/>
          <p:nvPr/>
        </p:nvSpPr>
        <p:spPr>
          <a:xfrm>
            <a:off x="4723617" y="4696423"/>
            <a:ext cx="2084241" cy="1508500"/>
          </a:xfrm>
          <a:prstGeom prst="wedgeRectCallout">
            <a:avLst>
              <a:gd name="adj1" fmla="val 20103"/>
              <a:gd name="adj2" fmla="val -84783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Hovering the row displays the action buttons that do not appear otherwise – in this case it’s the “Make Default” button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89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011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1999325"/>
            <a:chOff x="0" y="2260067"/>
            <a:chExt cx="12192000" cy="1999325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</a:t>
            </a:r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Time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Data Type </a:t>
              </a:r>
              <a:r>
                <a:rPr lang="en-US" sz="1600" dirty="0">
                  <a:solidFill>
                    <a:srgbClr val="D9F4FF"/>
                  </a:solidFill>
                  <a:sym typeface="Wingdings"/>
                </a:rPr>
                <a:t>Formats &gt; Date Time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534704" y="1924397"/>
            <a:ext cx="129253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Example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03010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Name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69244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Default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4616" y="2316825"/>
            <a:ext cx="1402948" cy="235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595959"/>
                </a:solidFill>
              </a:rPr>
              <a:t>US Date Long </a:t>
            </a:r>
            <a:r>
              <a:rPr lang="en-US" sz="1200" dirty="0" smtClean="0">
                <a:solidFill>
                  <a:srgbClr val="595959"/>
                </a:solidFill>
              </a:rPr>
              <a:t>Time</a:t>
            </a:r>
            <a:endParaRPr lang="en-US" sz="1400" dirty="0" smtClean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US Date Short Time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EU Date Long Time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EU Date Short Time</a:t>
            </a:r>
          </a:p>
          <a:p>
            <a:pPr algn="l">
              <a:lnSpc>
                <a:spcPct val="276000"/>
              </a:lnSpc>
            </a:pP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10800000">
            <a:off x="716630" y="192266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534704" y="2377855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Saturday, January 25, 2016 1:23 PM</a:t>
            </a:r>
            <a:endParaRPr lang="en-US" sz="1200" dirty="0">
              <a:solidFill>
                <a:srgbClr val="565656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15186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34704" y="3881405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1/25/2016  13:23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34704" y="2888496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1/25/2016  1:23 PM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34704" y="3361860"/>
            <a:ext cx="29773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rPr>
              <a:t>Saturday, January 25, 2016 13:23 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692441" y="2871289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Default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47943" y="2388119"/>
            <a:ext cx="993039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dirty="0" smtClean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F89B25"/>
                </a:solidFill>
              </a:rPr>
              <a:t>Disabled</a:t>
            </a:r>
            <a:endParaRPr lang="en-U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164565" y="3861878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59" name="Rounded Rectangle 58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Date Time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  <a:solidFill>
            <a:srgbClr val="E7F4FC"/>
          </a:solidFill>
        </p:grpSpPr>
        <p:sp>
          <p:nvSpPr>
            <p:cNvPr id="62" name="Rounded Rectangle 61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18A7E1"/>
                  </a:solidFill>
                </a:rPr>
                <a:t>   Add</a:t>
              </a:r>
            </a:p>
          </p:txBody>
        </p:sp>
        <p:sp>
          <p:nvSpPr>
            <p:cNvPr id="63" name="Rectangle 62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18A7E1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18A7E1"/>
                </a:solidFill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781" y="1549117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33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5" descr="Screen Shot 2016-05-25 at 12.0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07" y="259381"/>
            <a:ext cx="6705600" cy="5765800"/>
          </a:xfrm>
          <a:prstGeom prst="rect">
            <a:avLst/>
          </a:prstGeom>
        </p:spPr>
      </p:pic>
      <p:sp>
        <p:nvSpPr>
          <p:cNvPr id="93" name="Rectangular Callout 92"/>
          <p:cNvSpPr/>
          <p:nvPr/>
        </p:nvSpPr>
        <p:spPr>
          <a:xfrm>
            <a:off x="361285" y="400635"/>
            <a:ext cx="2091073" cy="2029979"/>
          </a:xfrm>
          <a:prstGeom prst="wedgeRectCallout">
            <a:avLst>
              <a:gd name="adj1" fmla="val 72586"/>
              <a:gd name="adj2" fmla="val -1281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Add a </a:t>
            </a:r>
            <a:r>
              <a:rPr lang="en-US" sz="1400" dirty="0" err="1">
                <a:solidFill>
                  <a:srgbClr val="595959"/>
                </a:solidFill>
                <a:latin typeface="Calibri"/>
              </a:rPr>
              <a:t>Date_Time</a:t>
            </a:r>
            <a:r>
              <a:rPr lang="en-US" sz="1400" dirty="0">
                <a:solidFill>
                  <a:srgbClr val="595959"/>
                </a:solidFill>
                <a:latin typeface="Calibri"/>
              </a:rPr>
              <a:t> format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Using ‘ADD’ button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Without using the preset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Just type the name and format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905" y="2371318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1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l" defTabSz="914400"/>
            <a:endParaRPr lang="en-US" sz="6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345322" y="4070000"/>
            <a:ext cx="2451917" cy="1383232"/>
          </a:xfrm>
          <a:prstGeom prst="wedgeRectCallout">
            <a:avLst>
              <a:gd name="adj1" fmla="val 64631"/>
              <a:gd name="adj2" fmla="val 27967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After typing the name and format choose your own example and then validate it</a:t>
            </a:r>
          </a:p>
        </p:txBody>
      </p:sp>
      <p:pic>
        <p:nvPicPr>
          <p:cNvPr id="24" name="Picture 23" descr="Screen Shot 2016-05-25 at 12.09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56" y="243833"/>
            <a:ext cx="6718300" cy="5753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8909" y="5325102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39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l" defTabSz="914400"/>
            <a:endParaRPr lang="en-US" sz="6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345322" y="4729844"/>
            <a:ext cx="2451917" cy="723388"/>
          </a:xfrm>
          <a:prstGeom prst="wedgeRectCallout">
            <a:avLst>
              <a:gd name="adj1" fmla="val 64631"/>
              <a:gd name="adj2" fmla="val 27967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Validating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  <p:pic>
        <p:nvPicPr>
          <p:cNvPr id="2" name="Picture 1" descr="Screen Shot 2016-05-25 at 12.1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08" y="246681"/>
            <a:ext cx="6718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00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642733"/>
            <a:ext cx="12192000" cy="483701"/>
          </a:xfrm>
          <a:prstGeom prst="rect">
            <a:avLst/>
          </a:prstGeom>
          <a:solidFill>
            <a:srgbClr val="18A7E1"/>
          </a:solidFill>
        </p:spPr>
        <p:txBody>
          <a:bodyPr vert="horz" lIns="288000" tIns="45718" rIns="91434" bIns="45718" rtlCol="0" anchor="ctr">
            <a:normAutofit/>
          </a:bodyPr>
          <a:lstStyle>
            <a:lvl1pPr algn="l" defTabSz="9143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509EC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E7F8FF"/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1600" dirty="0">
                <a:solidFill>
                  <a:srgbClr val="E7F8FF"/>
                </a:solidFill>
                <a:latin typeface="Calibri"/>
                <a:sym typeface="Wingdings"/>
              </a:rPr>
              <a:t>Admin</a:t>
            </a:r>
            <a:endParaRPr lang="en-US" sz="1600" dirty="0">
              <a:solidFill>
                <a:srgbClr val="E7F8FF"/>
              </a:solidFill>
              <a:latin typeface="Calibri"/>
            </a:endParaRPr>
          </a:p>
        </p:txBody>
      </p:sp>
      <p:pic>
        <p:nvPicPr>
          <p:cNvPr id="3" name="Picture 2" descr="noun_49007_cc.pn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75" t="5797" r="11192" b="19002"/>
          <a:stretch/>
        </p:blipFill>
        <p:spPr>
          <a:xfrm>
            <a:off x="216976" y="779735"/>
            <a:ext cx="189032" cy="1842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087" y="2194659"/>
            <a:ext cx="133997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595959"/>
                </a:solidFill>
                <a:latin typeface="Calibri"/>
              </a:rPr>
              <a:t>COMMUNITIES</a:t>
            </a: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532374" y="2643837"/>
            <a:ext cx="1921487" cy="301042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BCR Type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Deployment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Environment Mgmt.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External </a:t>
            </a:r>
            <a:r>
              <a:rPr lang="en-US" sz="1050" dirty="0" smtClean="0">
                <a:solidFill>
                  <a:srgbClr val="595959"/>
                </a:solidFill>
                <a:latin typeface="Calibri"/>
              </a:rPr>
              <a:t>Provider</a:t>
            </a:r>
            <a:endParaRPr lang="en-US" sz="1050" dirty="0">
              <a:solidFill>
                <a:srgbClr val="595959"/>
              </a:solidFill>
              <a:latin typeface="Calibri"/>
            </a:endParaRP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Message Categories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Proxy Type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Users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Views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Workflows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864249" y="2643832"/>
            <a:ext cx="1921487" cy="197656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Business Concept 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Custom properties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Domain Template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Glossaries Tree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Qualifiers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Model Mapping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View Fact Types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endParaRPr lang="en-US" sz="105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5190473" y="2643838"/>
            <a:ext cx="1921487" cy="225946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Permission Groups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Roles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Users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9868252" y="2643833"/>
            <a:ext cx="1921487" cy="162595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Batch Job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Deployment Adaptor Regression Tool (DART)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Import / Export Control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Monitoring  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Upload file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Workflow Analysis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7533692" y="2643833"/>
            <a:ext cx="1921487" cy="276999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Custom Properties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Data Type Formats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File Extensions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Format Definitions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Functions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Operators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Verbs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Repository Definitions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System Options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050" dirty="0">
                <a:solidFill>
                  <a:srgbClr val="595959"/>
                </a:solidFill>
                <a:latin typeface="Calibri"/>
              </a:rPr>
              <a:t>Test Groups Format Definition</a:t>
            </a:r>
          </a:p>
          <a:p>
            <a:pPr algn="l" rtl="0">
              <a:lnSpc>
                <a:spcPct val="90000"/>
              </a:lnSpc>
              <a:spcAft>
                <a:spcPts val="800"/>
              </a:spcAft>
            </a:pPr>
            <a:endParaRPr lang="en-US" sz="105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0262" y="2194659"/>
            <a:ext cx="133997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595959"/>
                </a:solidFill>
                <a:latin typeface="Calibri"/>
              </a:rPr>
              <a:t>GLOSSARIES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93482" y="2194659"/>
            <a:ext cx="133997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595959"/>
                </a:solidFill>
                <a:latin typeface="Calibri"/>
              </a:rPr>
              <a:t>SECURITY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36160" y="2194659"/>
            <a:ext cx="133997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u="sng" dirty="0">
                <a:solidFill>
                  <a:srgbClr val="1FB3EE"/>
                </a:solidFill>
                <a:latin typeface="Calibri"/>
              </a:rPr>
              <a:t>SETTINGS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68252" y="2194659"/>
            <a:ext cx="102061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595959"/>
                </a:solidFill>
                <a:latin typeface="Calibri"/>
              </a:rPr>
              <a:t>UTILITIES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664" y="2411387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45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3275" y="3344906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/>
            <a:endParaRPr lang="en-US" b="1" dirty="0">
              <a:solidFill>
                <a:srgbClr val="5E9BFB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l" defTabSz="914400"/>
            <a:endParaRPr lang="en-US" sz="6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6649" y="1131735"/>
            <a:ext cx="4698170" cy="4841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  <a:latin typeface="Calibri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61920" y="1275813"/>
            <a:ext cx="2563939" cy="44066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600" b="1" dirty="0">
                <a:solidFill>
                  <a:srgbClr val="595959"/>
                </a:solidFill>
                <a:latin typeface="Calibri"/>
              </a:rPr>
              <a:t>Add a </a:t>
            </a:r>
            <a:r>
              <a:rPr lang="en-US" sz="1600" b="1" dirty="0" err="1">
                <a:solidFill>
                  <a:srgbClr val="595959"/>
                </a:solidFill>
                <a:latin typeface="Calibri"/>
              </a:rPr>
              <a:t>Date_Time</a:t>
            </a:r>
            <a:r>
              <a:rPr lang="en-US" sz="1600" b="1" dirty="0">
                <a:solidFill>
                  <a:srgbClr val="595959"/>
                </a:solidFill>
                <a:latin typeface="Calibri"/>
              </a:rPr>
              <a:t> Format</a:t>
            </a:r>
            <a:endParaRPr lang="en-US" sz="1200" b="1" dirty="0">
              <a:solidFill>
                <a:srgbClr val="595959"/>
              </a:solidFill>
              <a:latin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57832" y="1755085"/>
            <a:ext cx="43002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57195" y="1299272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dirty="0">
              <a:ln>
                <a:solidFill>
                  <a:prstClr val="black">
                    <a:lumMod val="65000"/>
                    <a:lumOff val="35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79636" y="2681555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UK Date Short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79636" y="3278853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400" dirty="0" err="1">
                <a:solidFill>
                  <a:srgbClr val="595959"/>
                </a:solidFill>
                <a:latin typeface="Calibri"/>
                <a:cs typeface="Arial" charset="0"/>
              </a:rPr>
              <a:t>dd:MM:yyyy</a:t>
            </a:r>
            <a:r>
              <a:rPr lang="en-US" sz="1400" dirty="0">
                <a:solidFill>
                  <a:srgbClr val="595959"/>
                </a:solidFill>
                <a:latin typeface="Calibri"/>
                <a:cs typeface="Arial" charset="0"/>
              </a:rPr>
              <a:t> hh:mm:ss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205110" y="5343140"/>
            <a:ext cx="1426480" cy="368107"/>
          </a:xfrm>
          <a:prstGeom prst="roundRect">
            <a:avLst>
              <a:gd name="adj" fmla="val 9378"/>
            </a:avLst>
          </a:prstGeom>
          <a:solidFill>
            <a:srgbClr val="2D51A2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none" lIns="0" tIns="0" rIns="0" bIns="0" anchor="ctr">
            <a:norm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Save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479636" y="2084257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400" i="1" dirty="0">
                <a:solidFill>
                  <a:srgbClr val="595959"/>
                </a:solidFill>
                <a:latin typeface="Calibri"/>
              </a:rPr>
              <a:t>New</a:t>
            </a:r>
            <a:endParaRPr lang="en-US" sz="1800" i="1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7225329" y="2147478"/>
            <a:ext cx="391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79636" y="3876152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1/4/16 13:34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75556" y="2038351"/>
            <a:ext cx="3540860" cy="249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Preset</a:t>
            </a:r>
          </a:p>
          <a:p>
            <a:pPr algn="l">
              <a:lnSpc>
                <a:spcPct val="140000"/>
              </a:lnSpc>
            </a:pPr>
            <a:endParaRPr lang="en-US" sz="14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Name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	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Format</a:t>
            </a:r>
          </a:p>
          <a:p>
            <a:pPr algn="l">
              <a:lnSpc>
                <a:spcPct val="140000"/>
              </a:lnSpc>
            </a:pPr>
            <a:endParaRPr lang="en-US" sz="14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Example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03802" y="3265424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lang="en-US" sz="1400" dirty="0">
              <a:solidFill>
                <a:srgbClr val="595959"/>
              </a:solidFill>
              <a:latin typeface="Calibri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592" y="3835324"/>
            <a:ext cx="431626" cy="4316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44715" y="4398903"/>
            <a:ext cx="1900380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600" dirty="0">
                <a:solidFill>
                  <a:srgbClr val="558ED5"/>
                </a:solidFill>
                <a:latin typeface="Calibri"/>
                <a:cs typeface="Arial" charset="0"/>
              </a:rPr>
              <a:t>01.04.2016 13:34:45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7646" y="432577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558ED5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>
              <a:solidFill>
                <a:srgbClr val="558ED5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95647" y="5343140"/>
            <a:ext cx="1426480" cy="368107"/>
          </a:xfrm>
          <a:prstGeom prst="roundRect">
            <a:avLst>
              <a:gd name="adj" fmla="val 937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lIns="0" tIns="0" rIns="0" bIns="0" anchor="ctr">
            <a:norm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Validate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432906" y="2263462"/>
            <a:ext cx="2451917" cy="1951792"/>
          </a:xfrm>
          <a:prstGeom prst="wedgeRectCallout">
            <a:avLst>
              <a:gd name="adj1" fmla="val 54361"/>
              <a:gd name="adj2" fmla="val 74784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After validating you can save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A new preset is created in the </a:t>
            </a: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background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You can still validate other entries of data of your choice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  <p:pic>
        <p:nvPicPr>
          <p:cNvPr id="7" name="Picture 6" descr="Screen Shot 2016-05-25 at 12.08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08" y="270330"/>
            <a:ext cx="6692900" cy="576580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6754935" y="5177409"/>
            <a:ext cx="1312655" cy="461178"/>
          </a:xfrm>
          <a:prstGeom prst="roundRect">
            <a:avLst>
              <a:gd name="adj" fmla="val 8171"/>
            </a:avLst>
          </a:prstGeom>
          <a:solidFill>
            <a:srgbClr val="51BC1C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ctr" rtl="0"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Validate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786" y="5475132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4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3275" y="3344906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/>
            <a:endParaRPr lang="en-US" b="1" dirty="0">
              <a:solidFill>
                <a:srgbClr val="5E9BFB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l" defTabSz="914400"/>
            <a:endParaRPr lang="en-US" sz="5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6649" y="1131735"/>
            <a:ext cx="4698170" cy="4841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  <a:latin typeface="Calibri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61920" y="1275813"/>
            <a:ext cx="2563939" cy="44066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600" b="1" dirty="0">
                <a:solidFill>
                  <a:srgbClr val="595959"/>
                </a:solidFill>
                <a:latin typeface="Calibri"/>
              </a:rPr>
              <a:t>Add a </a:t>
            </a:r>
            <a:r>
              <a:rPr lang="en-US" sz="1600" b="1" dirty="0" err="1">
                <a:solidFill>
                  <a:srgbClr val="595959"/>
                </a:solidFill>
                <a:latin typeface="Calibri"/>
              </a:rPr>
              <a:t>Date_Time</a:t>
            </a:r>
            <a:r>
              <a:rPr lang="en-US" sz="1600" b="1" dirty="0">
                <a:solidFill>
                  <a:srgbClr val="595959"/>
                </a:solidFill>
                <a:latin typeface="Calibri"/>
              </a:rPr>
              <a:t> Format</a:t>
            </a:r>
            <a:endParaRPr lang="en-US" sz="1200" b="1" dirty="0">
              <a:solidFill>
                <a:srgbClr val="595959"/>
              </a:solidFill>
              <a:latin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57832" y="1755085"/>
            <a:ext cx="43002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57195" y="1299272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dirty="0">
              <a:ln>
                <a:solidFill>
                  <a:prstClr val="black">
                    <a:lumMod val="65000"/>
                    <a:lumOff val="35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79636" y="2681555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79636" y="3278853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79636" y="2084257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400" i="1" dirty="0">
                <a:solidFill>
                  <a:srgbClr val="595959"/>
                </a:solidFill>
                <a:latin typeface="Calibri"/>
              </a:rPr>
              <a:t>New</a:t>
            </a:r>
            <a:endParaRPr lang="en-US" sz="1800" i="1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7225329" y="2147478"/>
            <a:ext cx="391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79636" y="3876152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75556" y="2038351"/>
            <a:ext cx="3540860" cy="249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Preset</a:t>
            </a:r>
          </a:p>
          <a:p>
            <a:pPr algn="l">
              <a:lnSpc>
                <a:spcPct val="140000"/>
              </a:lnSpc>
            </a:pPr>
            <a:endParaRPr lang="en-US" sz="14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Name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	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Format</a:t>
            </a:r>
          </a:p>
          <a:p>
            <a:pPr algn="l">
              <a:lnSpc>
                <a:spcPct val="140000"/>
              </a:lnSpc>
            </a:pPr>
            <a:endParaRPr lang="en-US" sz="14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Example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03802" y="3303149"/>
            <a:ext cx="25945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alibri"/>
              </a:rPr>
              <a:t>Eg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: 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alibri"/>
                <a:cs typeface="Arial" charset="0"/>
              </a:rPr>
              <a:t>EEEEEE, </a:t>
            </a:r>
            <a:r>
              <a:rPr lang="en-US" sz="1200" dirty="0" err="1">
                <a:solidFill>
                  <a:prstClr val="white">
                    <a:lumMod val="75000"/>
                  </a:prstClr>
                </a:solidFill>
                <a:latin typeface="Calibri"/>
                <a:cs typeface="Arial" charset="0"/>
              </a:rPr>
              <a:t>dd:MM:yyyy</a:t>
            </a: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alibri"/>
                <a:cs typeface="Arial" charset="0"/>
              </a:rPr>
              <a:t> hh:mm:ss 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592" y="3835324"/>
            <a:ext cx="431626" cy="4316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399" y="231234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ounded Rectangle 21"/>
          <p:cNvSpPr/>
          <p:nvPr/>
        </p:nvSpPr>
        <p:spPr>
          <a:xfrm>
            <a:off x="4595646" y="5343140"/>
            <a:ext cx="1426480" cy="368107"/>
          </a:xfrm>
          <a:prstGeom prst="roundRect">
            <a:avLst>
              <a:gd name="adj" fmla="val 9378"/>
            </a:avLst>
          </a:prstGeom>
          <a:solidFill>
            <a:srgbClr val="2D51A2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none" lIns="0" tIns="0" rIns="0" bIns="0" anchor="ctr">
            <a:norm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Validate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179962" y="5343140"/>
            <a:ext cx="1426480" cy="368107"/>
          </a:xfrm>
          <a:prstGeom prst="roundRect">
            <a:avLst>
              <a:gd name="adj" fmla="val 937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lIns="0" tIns="0" rIns="0" bIns="0" anchor="ctr">
            <a:norm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Save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8512553" y="993411"/>
            <a:ext cx="2451917" cy="2829337"/>
          </a:xfrm>
          <a:prstGeom prst="wedgeRectCallout">
            <a:avLst>
              <a:gd name="adj1" fmla="val -55033"/>
              <a:gd name="adj2" fmla="val 62794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Create a new </a:t>
            </a:r>
            <a:r>
              <a:rPr lang="en-US" sz="1400" dirty="0" err="1">
                <a:solidFill>
                  <a:srgbClr val="595959"/>
                </a:solidFill>
                <a:latin typeface="Calibri"/>
              </a:rPr>
              <a:t>Date_Time</a:t>
            </a:r>
            <a:r>
              <a:rPr lang="en-US" sz="1400" dirty="0">
                <a:solidFill>
                  <a:srgbClr val="595959"/>
                </a:solidFill>
                <a:latin typeface="Calibri"/>
              </a:rPr>
              <a:t> format using a preset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Click the preset combo and choose one of the existing items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Only </a:t>
            </a:r>
            <a:r>
              <a:rPr lang="en-US" sz="1400" dirty="0" err="1">
                <a:solidFill>
                  <a:srgbClr val="595959"/>
                </a:solidFill>
                <a:latin typeface="Calibri"/>
              </a:rPr>
              <a:t>Date_Time</a:t>
            </a:r>
            <a:r>
              <a:rPr lang="en-US" sz="1400" dirty="0">
                <a:solidFill>
                  <a:srgbClr val="595959"/>
                </a:solidFill>
                <a:latin typeface="Calibri"/>
              </a:rPr>
              <a:t> formats are </a:t>
            </a: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available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All fields get automatically filled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56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3275" y="3344906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l"/>
            <a:endParaRPr lang="en-US" b="1" dirty="0">
              <a:solidFill>
                <a:srgbClr val="5E9BFB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l" defTabSz="914400"/>
            <a:endParaRPr lang="en-US" sz="5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6649" y="1131735"/>
            <a:ext cx="4698170" cy="4841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rm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  <a:latin typeface="Calibri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61920" y="1275813"/>
            <a:ext cx="2563939" cy="44066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600" b="1" dirty="0">
                <a:solidFill>
                  <a:srgbClr val="595959"/>
                </a:solidFill>
                <a:latin typeface="Calibri"/>
              </a:rPr>
              <a:t>Add a </a:t>
            </a:r>
            <a:r>
              <a:rPr lang="en-US" sz="1600" b="1" dirty="0" err="1">
                <a:solidFill>
                  <a:srgbClr val="595959"/>
                </a:solidFill>
                <a:latin typeface="Calibri"/>
              </a:rPr>
              <a:t>Date_Time</a:t>
            </a:r>
            <a:r>
              <a:rPr lang="en-US" sz="1600" b="1" dirty="0">
                <a:solidFill>
                  <a:srgbClr val="595959"/>
                </a:solidFill>
                <a:latin typeface="Calibri"/>
              </a:rPr>
              <a:t> Format</a:t>
            </a:r>
            <a:endParaRPr lang="en-US" sz="1200" b="1" dirty="0">
              <a:solidFill>
                <a:srgbClr val="595959"/>
              </a:solidFill>
              <a:latin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457832" y="1755085"/>
            <a:ext cx="430028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57195" y="1299272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dirty="0">
              <a:ln>
                <a:solidFill>
                  <a:prstClr val="black">
                    <a:lumMod val="65000"/>
                    <a:lumOff val="35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79636" y="2681555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UK Long Format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79636" y="3278853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400" dirty="0" err="1">
                <a:solidFill>
                  <a:srgbClr val="595959"/>
                </a:solidFill>
                <a:latin typeface="Calibri"/>
              </a:rPr>
              <a:t>dd:MM:yyyy</a:t>
            </a:r>
            <a:r>
              <a:rPr lang="en-US" sz="1400" dirty="0">
                <a:solidFill>
                  <a:srgbClr val="595959"/>
                </a:solidFill>
                <a:latin typeface="Calibri"/>
              </a:rPr>
              <a:t> hh:mm:ss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479636" y="2084257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UK Long Format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 rot="10800000">
            <a:off x="7225329" y="2147478"/>
            <a:ext cx="391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 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79636" y="3876152"/>
            <a:ext cx="3163455" cy="366921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is-I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01.04.2016 13:34:45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75556" y="2038351"/>
            <a:ext cx="3540860" cy="249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Preset</a:t>
            </a:r>
          </a:p>
          <a:p>
            <a:pPr algn="l">
              <a:lnSpc>
                <a:spcPct val="140000"/>
              </a:lnSpc>
            </a:pPr>
            <a:endParaRPr lang="en-US" sz="14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Name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	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Format</a:t>
            </a:r>
          </a:p>
          <a:p>
            <a:pPr algn="l">
              <a:lnSpc>
                <a:spcPct val="140000"/>
              </a:lnSpc>
            </a:pPr>
            <a:endParaRPr lang="en-US" sz="14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Example</a:t>
            </a:r>
          </a:p>
          <a:p>
            <a:pPr algn="l">
              <a:lnSpc>
                <a:spcPct val="14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592" y="3835324"/>
            <a:ext cx="431626" cy="431626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4595646" y="5343140"/>
            <a:ext cx="1426480" cy="368107"/>
          </a:xfrm>
          <a:prstGeom prst="roundRect">
            <a:avLst>
              <a:gd name="adj" fmla="val 9378"/>
            </a:avLst>
          </a:prstGeom>
          <a:solidFill>
            <a:srgbClr val="2D51A2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none" lIns="0" tIns="0" rIns="0" bIns="0" anchor="ctr">
            <a:norm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Validate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179962" y="5343140"/>
            <a:ext cx="1426480" cy="368107"/>
          </a:xfrm>
          <a:prstGeom prst="roundRect">
            <a:avLst>
              <a:gd name="adj" fmla="val 937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none" lIns="0" tIns="0" rIns="0" bIns="0" anchor="ctr">
            <a:norm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Save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4034" y="5506351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ular Callout 23"/>
          <p:cNvSpPr/>
          <p:nvPr/>
        </p:nvSpPr>
        <p:spPr>
          <a:xfrm>
            <a:off x="8512553" y="993412"/>
            <a:ext cx="2451917" cy="1383232"/>
          </a:xfrm>
          <a:prstGeom prst="wedgeRectCallout">
            <a:avLst>
              <a:gd name="adj1" fmla="val -55033"/>
              <a:gd name="adj2" fmla="val 62794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The fields fill in automatically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You can use the same name or override it with a new name – which will create a new preset</a:t>
            </a:r>
          </a:p>
        </p:txBody>
      </p:sp>
    </p:spTree>
    <p:extLst>
      <p:ext uri="{BB962C8B-B14F-4D97-AF65-F5344CB8AC3E}">
        <p14:creationId xmlns:p14="http://schemas.microsoft.com/office/powerpoint/2010/main" val="80579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l" defTabSz="914400"/>
            <a:endParaRPr lang="en-US" sz="5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9355512" y="993412"/>
            <a:ext cx="2451917" cy="1383232"/>
          </a:xfrm>
          <a:prstGeom prst="wedgeRectCallout">
            <a:avLst>
              <a:gd name="adj1" fmla="val -55033"/>
              <a:gd name="adj2" fmla="val 62794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Failing invokes a message.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Make changes and validate again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  <p:pic>
        <p:nvPicPr>
          <p:cNvPr id="2" name="Picture 1" descr="Screen Shot 2016-05-25 at 12.09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58" y="469158"/>
            <a:ext cx="6705600" cy="574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8486" y="5708636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7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183584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5250994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File Extensions</a:t>
            </a:r>
          </a:p>
        </p:txBody>
      </p:sp>
    </p:spTree>
    <p:extLst>
      <p:ext uri="{BB962C8B-B14F-4D97-AF65-F5344CB8AC3E}">
        <p14:creationId xmlns:p14="http://schemas.microsoft.com/office/powerpoint/2010/main" val="27073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2492017"/>
            <a:chOff x="0" y="2260067"/>
            <a:chExt cx="12192000" cy="249201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4752084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File Extensions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File Extensions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888226" y="1924397"/>
            <a:ext cx="129253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03010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Extension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32487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Max Size (Mb)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7638" y="3763887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4616" y="2385477"/>
            <a:ext cx="838691" cy="379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CSV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Doc</a:t>
            </a:r>
          </a:p>
          <a:p>
            <a:pPr algn="l">
              <a:lnSpc>
                <a:spcPct val="276000"/>
              </a:lnSpc>
            </a:pPr>
            <a:r>
              <a:rPr lang="en-US" sz="1200" dirty="0" err="1">
                <a:solidFill>
                  <a:srgbClr val="595959"/>
                </a:solidFill>
              </a:rPr>
              <a:t>Docx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Log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PDF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PPT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PPTX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Properties</a:t>
            </a:r>
          </a:p>
        </p:txBody>
      </p:sp>
      <p:sp>
        <p:nvSpPr>
          <p:cNvPr id="79" name="Rectangle 78"/>
          <p:cNvSpPr/>
          <p:nvPr/>
        </p:nvSpPr>
        <p:spPr>
          <a:xfrm rot="10800000">
            <a:off x="995155" y="192266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159" y="405559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3" name="Straight Connector 102"/>
          <p:cNvCxnSpPr/>
          <p:nvPr/>
        </p:nvCxnSpPr>
        <p:spPr>
          <a:xfrm>
            <a:off x="147638" y="5248364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47638" y="5751721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47638" y="6255079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887909" y="2385477"/>
            <a:ext cx="1893893" cy="379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Comma Separated Value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Word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Word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Log Files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Portable Document Format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PowerPoint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PowerPoint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System </a:t>
            </a:r>
            <a:r>
              <a:rPr lang="en-US" sz="1200" dirty="0" smtClean="0">
                <a:solidFill>
                  <a:srgbClr val="595959"/>
                </a:solidFill>
              </a:rPr>
              <a:t>Properties</a:t>
            </a:r>
            <a:endParaRPr lang="en-US" sz="1200" dirty="0">
              <a:solidFill>
                <a:srgbClr val="565656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324876" y="2385477"/>
            <a:ext cx="587871" cy="379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</a:t>
            </a:r>
            <a:r>
              <a:rPr lang="it-IT" sz="1200" dirty="0" smtClean="0">
                <a:solidFill>
                  <a:srgbClr val="595959"/>
                </a:solidFill>
              </a:rPr>
              <a:t>Mb</a:t>
            </a:r>
          </a:p>
          <a:p>
            <a:pPr algn="l">
              <a:lnSpc>
                <a:spcPct val="276000"/>
              </a:lnSpc>
            </a:pPr>
            <a:r>
              <a:rPr lang="it-IT" sz="1200" dirty="0" smtClean="0">
                <a:solidFill>
                  <a:srgbClr val="595959"/>
                </a:solidFill>
              </a:rPr>
              <a:t>1 </a:t>
            </a:r>
            <a:r>
              <a:rPr lang="it-IT" sz="1200" dirty="0">
                <a:solidFill>
                  <a:srgbClr val="595959"/>
                </a:solidFill>
              </a:rPr>
              <a:t>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</a:t>
            </a:r>
            <a:r>
              <a:rPr lang="it-IT" sz="1200" dirty="0" smtClean="0">
                <a:solidFill>
                  <a:srgbClr val="595959"/>
                </a:solidFill>
              </a:rPr>
              <a:t>Mb</a:t>
            </a:r>
            <a:endParaRPr lang="it-IT" sz="1200" dirty="0">
              <a:solidFill>
                <a:srgbClr val="595959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113" name="Rounded Rectangle 11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a File Extension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117" name="Rounded Rectangle 116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236400" y="3890094"/>
            <a:ext cx="377026" cy="226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Log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1907490" y="3890094"/>
            <a:ext cx="649440" cy="226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Log Files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325001" y="3890094"/>
            <a:ext cx="469224" cy="226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1 Mb</a:t>
            </a:r>
          </a:p>
        </p:txBody>
      </p:sp>
      <p:sp>
        <p:nvSpPr>
          <p:cNvPr id="122" name="Rectangular Callout 121"/>
          <p:cNvSpPr/>
          <p:nvPr/>
        </p:nvSpPr>
        <p:spPr>
          <a:xfrm>
            <a:off x="8199449" y="4507045"/>
            <a:ext cx="3431343" cy="1753577"/>
          </a:xfrm>
          <a:prstGeom prst="wedgeRectCallout">
            <a:avLst>
              <a:gd name="adj1" fmla="val -47337"/>
              <a:gd name="adj2" fmla="val -82448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 lnSpcReduction="10000"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Hovering the row highlights in white text items that are editable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Hovering on the text itself adds an outline to the field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When in ‘fill’ mode, all editable areas in the row appear with the outline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9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260067"/>
            <a:ext cx="11896725" cy="2492017"/>
            <a:chOff x="0" y="2260067"/>
            <a:chExt cx="12192000" cy="249201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4752084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File Extensions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File Extensions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888226" y="1924397"/>
            <a:ext cx="129253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03010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Extension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32487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Max Size (Mb)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4616" y="2385477"/>
            <a:ext cx="838691" cy="379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CSV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Doc</a:t>
            </a:r>
          </a:p>
          <a:p>
            <a:pPr algn="l">
              <a:lnSpc>
                <a:spcPct val="276000"/>
              </a:lnSpc>
            </a:pPr>
            <a:r>
              <a:rPr lang="en-US" sz="1200" dirty="0" err="1">
                <a:solidFill>
                  <a:srgbClr val="595959"/>
                </a:solidFill>
              </a:rPr>
              <a:t>Docx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Log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PDF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PPT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PPTX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Properties</a:t>
            </a:r>
          </a:p>
        </p:txBody>
      </p:sp>
      <p:sp>
        <p:nvSpPr>
          <p:cNvPr id="79" name="Rectangle 78"/>
          <p:cNvSpPr/>
          <p:nvPr/>
        </p:nvSpPr>
        <p:spPr>
          <a:xfrm rot="10800000">
            <a:off x="995155" y="192266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147638" y="5248364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47638" y="5751721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47638" y="6255079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887909" y="2385477"/>
            <a:ext cx="1893893" cy="379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Comma Separated Value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Word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Word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Log Files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Portable Document Format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PowerPoint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PowerPoint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System </a:t>
            </a:r>
            <a:r>
              <a:rPr lang="en-US" sz="1200" dirty="0" smtClean="0">
                <a:solidFill>
                  <a:srgbClr val="595959"/>
                </a:solidFill>
              </a:rPr>
              <a:t>Properties</a:t>
            </a:r>
            <a:endParaRPr lang="en-US" sz="1200" dirty="0">
              <a:solidFill>
                <a:srgbClr val="565656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324876" y="2385477"/>
            <a:ext cx="587871" cy="379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</a:t>
            </a:r>
            <a:r>
              <a:rPr lang="it-IT" sz="1200" dirty="0" smtClean="0">
                <a:solidFill>
                  <a:srgbClr val="595959"/>
                </a:solidFill>
              </a:rPr>
              <a:t>Mb</a:t>
            </a:r>
          </a:p>
          <a:p>
            <a:pPr algn="l">
              <a:lnSpc>
                <a:spcPct val="276000"/>
              </a:lnSpc>
            </a:pPr>
            <a:r>
              <a:rPr lang="it-IT" sz="1200" dirty="0" smtClean="0">
                <a:solidFill>
                  <a:srgbClr val="595959"/>
                </a:solidFill>
              </a:rPr>
              <a:t>1 </a:t>
            </a:r>
            <a:r>
              <a:rPr lang="it-IT" sz="1200" dirty="0">
                <a:solidFill>
                  <a:srgbClr val="595959"/>
                </a:solidFill>
              </a:rPr>
              <a:t>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</a:t>
            </a:r>
            <a:r>
              <a:rPr lang="it-IT" sz="1200" dirty="0" smtClean="0">
                <a:solidFill>
                  <a:srgbClr val="595959"/>
                </a:solidFill>
              </a:rPr>
              <a:t>Mb</a:t>
            </a:r>
            <a:endParaRPr lang="it-IT" sz="1200" dirty="0">
              <a:solidFill>
                <a:srgbClr val="595959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113" name="Rounded Rectangle 11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a File Extension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117" name="Rounded Rectangle 116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45" name="Rounded Rectangle 4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2BB7FE"/>
                  </a:solidFill>
                </a:rPr>
                <a:t>   Add</a:t>
              </a:r>
            </a:p>
          </p:txBody>
        </p:sp>
        <p:sp>
          <p:nvSpPr>
            <p:cNvPr id="46" name="Rectangle 4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2BB7FE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2BB7FE"/>
                </a:solidFill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172" y="1531868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35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7638" y="2761363"/>
            <a:ext cx="11896725" cy="2492017"/>
            <a:chOff x="0" y="2260067"/>
            <a:chExt cx="12192000" cy="249201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0" y="4752084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File Extensions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File Extensions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888226" y="1924397"/>
            <a:ext cx="129253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03010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Extension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32487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Max Size (Mb)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7638" y="2282281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4616" y="2886773"/>
            <a:ext cx="838691" cy="379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CSV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Doc</a:t>
            </a:r>
          </a:p>
          <a:p>
            <a:pPr algn="l">
              <a:lnSpc>
                <a:spcPct val="276000"/>
              </a:lnSpc>
            </a:pPr>
            <a:r>
              <a:rPr lang="en-US" sz="1200" dirty="0" err="1">
                <a:solidFill>
                  <a:srgbClr val="595959"/>
                </a:solidFill>
              </a:rPr>
              <a:t>Docx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Log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PDF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PPT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PPTX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Properties</a:t>
            </a:r>
          </a:p>
        </p:txBody>
      </p:sp>
      <p:sp>
        <p:nvSpPr>
          <p:cNvPr id="79" name="Rectangle 78"/>
          <p:cNvSpPr/>
          <p:nvPr/>
        </p:nvSpPr>
        <p:spPr>
          <a:xfrm rot="10800000">
            <a:off x="995155" y="192266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147638" y="5749660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47638" y="6253017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47638" y="6756375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887909" y="2886773"/>
            <a:ext cx="1893893" cy="379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Comma Separated Value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Word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Word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Log Files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Portable Document Format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PowerPoint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PowerPoint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System </a:t>
            </a:r>
            <a:r>
              <a:rPr lang="en-US" sz="1200" dirty="0" smtClean="0">
                <a:solidFill>
                  <a:srgbClr val="595959"/>
                </a:solidFill>
              </a:rPr>
              <a:t>Properties</a:t>
            </a:r>
            <a:endParaRPr lang="en-US" sz="1200" dirty="0">
              <a:solidFill>
                <a:srgbClr val="565656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324876" y="2886773"/>
            <a:ext cx="587871" cy="3790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</a:t>
            </a:r>
            <a:r>
              <a:rPr lang="it-IT" sz="1200" dirty="0" smtClean="0">
                <a:solidFill>
                  <a:srgbClr val="595959"/>
                </a:solidFill>
              </a:rPr>
              <a:t>Mb</a:t>
            </a:r>
          </a:p>
          <a:p>
            <a:pPr algn="l">
              <a:lnSpc>
                <a:spcPct val="276000"/>
              </a:lnSpc>
            </a:pPr>
            <a:r>
              <a:rPr lang="it-IT" sz="1200" dirty="0" smtClean="0">
                <a:solidFill>
                  <a:srgbClr val="595959"/>
                </a:solidFill>
              </a:rPr>
              <a:t>1 </a:t>
            </a:r>
            <a:r>
              <a:rPr lang="it-IT" sz="1200" dirty="0">
                <a:solidFill>
                  <a:srgbClr val="595959"/>
                </a:solidFill>
              </a:rPr>
              <a:t>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</a:t>
            </a:r>
            <a:r>
              <a:rPr lang="it-IT" sz="1200" dirty="0" smtClean="0">
                <a:solidFill>
                  <a:srgbClr val="595959"/>
                </a:solidFill>
              </a:rPr>
              <a:t>Mb</a:t>
            </a:r>
            <a:endParaRPr lang="it-IT" sz="1200" dirty="0">
              <a:solidFill>
                <a:srgbClr val="595959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113" name="Rounded Rectangle 11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a File Extension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117" name="Rounded Rectangle 116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236400" y="2408488"/>
            <a:ext cx="968894" cy="226985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XLSX</a:t>
            </a:r>
            <a:endParaRPr lang="en-US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Calibri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907490" y="2408488"/>
            <a:ext cx="1092200" cy="226985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Excel</a:t>
            </a:r>
            <a:endParaRPr lang="en-US" sz="1050" dirty="0" smtClean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325001" y="2395022"/>
            <a:ext cx="1347666" cy="25391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/>
            <a:r>
              <a:rPr lang="en-US" sz="1050" dirty="0">
                <a:solidFill>
                  <a:srgbClr val="595959"/>
                </a:solidFill>
              </a:rPr>
              <a:t>10 Mb</a:t>
            </a:r>
          </a:p>
        </p:txBody>
      </p:sp>
      <p:sp>
        <p:nvSpPr>
          <p:cNvPr id="38" name="Rectangular Callout 37"/>
          <p:cNvSpPr/>
          <p:nvPr/>
        </p:nvSpPr>
        <p:spPr>
          <a:xfrm>
            <a:off x="7152232" y="3069998"/>
            <a:ext cx="3431343" cy="1753577"/>
          </a:xfrm>
          <a:prstGeom prst="wedgeRectCallout">
            <a:avLst>
              <a:gd name="adj1" fmla="val -47337"/>
              <a:gd name="adj2" fmla="val -82448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When in ‘fill’ mode, all editable areas in the row appear with the outline – even with no hover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To complete the update click outside or click the ‘Enter’ key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1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47638" y="2260067"/>
            <a:ext cx="118967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47638" y="2754025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47638" y="3257382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7638" y="4248370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7638" y="4747022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47638" y="5239714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File Extensions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File Extensions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888226" y="1924397"/>
            <a:ext cx="129253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03010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Extension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32487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Max Size (Mb)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7638" y="3763887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4616" y="2385477"/>
            <a:ext cx="838691" cy="4300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CSV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Doc</a:t>
            </a:r>
          </a:p>
          <a:p>
            <a:pPr algn="l">
              <a:lnSpc>
                <a:spcPct val="276000"/>
              </a:lnSpc>
            </a:pPr>
            <a:r>
              <a:rPr lang="en-US" sz="1200" dirty="0" err="1" smtClean="0">
                <a:solidFill>
                  <a:srgbClr val="595959"/>
                </a:solidFill>
              </a:rPr>
              <a:t>Docx</a:t>
            </a:r>
            <a:endParaRPr lang="en-U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XLSX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Log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PDF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PPT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PPTX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Properties</a:t>
            </a:r>
          </a:p>
        </p:txBody>
      </p:sp>
      <p:sp>
        <p:nvSpPr>
          <p:cNvPr id="79" name="Rectangle 78"/>
          <p:cNvSpPr/>
          <p:nvPr/>
        </p:nvSpPr>
        <p:spPr>
          <a:xfrm rot="10800000">
            <a:off x="995155" y="192266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147638" y="5735994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47638" y="6239351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47638" y="6742709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887909" y="2385477"/>
            <a:ext cx="1893893" cy="4300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Comma Separated Value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Word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</a:t>
            </a:r>
            <a:r>
              <a:rPr lang="en-US" sz="1200" dirty="0" smtClean="0">
                <a:solidFill>
                  <a:srgbClr val="595959"/>
                </a:solidFill>
              </a:rPr>
              <a:t>Word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Microsoft Excel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Log Files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Portable Document Format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PowerPoint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Microsoft PowerPoint</a:t>
            </a:r>
            <a:endParaRPr lang="en-US" sz="1200" dirty="0">
              <a:solidFill>
                <a:srgbClr val="565656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System </a:t>
            </a:r>
            <a:r>
              <a:rPr lang="en-US" sz="1200" dirty="0" smtClean="0">
                <a:solidFill>
                  <a:srgbClr val="595959"/>
                </a:solidFill>
              </a:rPr>
              <a:t>Properties</a:t>
            </a:r>
            <a:endParaRPr lang="en-US" sz="1200" dirty="0">
              <a:solidFill>
                <a:srgbClr val="565656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324876" y="2385477"/>
            <a:ext cx="587871" cy="4300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</a:t>
            </a:r>
            <a:r>
              <a:rPr lang="it-IT" sz="1200" dirty="0" smtClean="0">
                <a:solidFill>
                  <a:srgbClr val="595959"/>
                </a:solidFill>
              </a:rPr>
              <a:t>Mb</a:t>
            </a:r>
          </a:p>
          <a:p>
            <a:pPr algn="l">
              <a:lnSpc>
                <a:spcPct val="276000"/>
              </a:lnSpc>
            </a:pPr>
            <a:r>
              <a:rPr lang="it-IT" sz="1200" dirty="0" smtClean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 smtClean="0">
                <a:solidFill>
                  <a:srgbClr val="595959"/>
                </a:solidFill>
              </a:rPr>
              <a:t>1 </a:t>
            </a:r>
            <a:r>
              <a:rPr lang="it-IT" sz="1200" dirty="0">
                <a:solidFill>
                  <a:srgbClr val="595959"/>
                </a:solidFill>
              </a:rPr>
              <a:t>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Mb</a:t>
            </a:r>
          </a:p>
          <a:p>
            <a:pPr algn="l">
              <a:lnSpc>
                <a:spcPct val="276000"/>
              </a:lnSpc>
            </a:pPr>
            <a:r>
              <a:rPr lang="it-IT" sz="1200" dirty="0">
                <a:solidFill>
                  <a:srgbClr val="595959"/>
                </a:solidFill>
              </a:rPr>
              <a:t>10 </a:t>
            </a:r>
            <a:r>
              <a:rPr lang="it-IT" sz="1200" dirty="0" smtClean="0">
                <a:solidFill>
                  <a:srgbClr val="595959"/>
                </a:solidFill>
              </a:rPr>
              <a:t>Mb</a:t>
            </a:r>
            <a:endParaRPr lang="it-IT" sz="1200" dirty="0">
              <a:solidFill>
                <a:srgbClr val="595959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113" name="Rounded Rectangle 11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a File Extension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116" name="Group 115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117" name="Rounded Rectangle 116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>
          <a:xfrm>
            <a:off x="147638" y="3756351"/>
            <a:ext cx="11896724" cy="0"/>
          </a:xfrm>
          <a:prstGeom prst="line">
            <a:avLst/>
          </a:prstGeom>
          <a:ln>
            <a:solidFill>
              <a:srgbClr val="E2E2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ular Callout 45"/>
          <p:cNvSpPr/>
          <p:nvPr/>
        </p:nvSpPr>
        <p:spPr>
          <a:xfrm>
            <a:off x="8199449" y="4507045"/>
            <a:ext cx="3431343" cy="583889"/>
          </a:xfrm>
          <a:prstGeom prst="wedgeRectCallout">
            <a:avLst>
              <a:gd name="adj1" fmla="val -44415"/>
              <a:gd name="adj2" fmla="val -126329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New row added in place and is highlighted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34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812362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6593722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Format Definitions</a:t>
            </a:r>
          </a:p>
        </p:txBody>
      </p:sp>
    </p:spTree>
    <p:extLst>
      <p:ext uri="{BB962C8B-B14F-4D97-AF65-F5344CB8AC3E}">
        <p14:creationId xmlns:p14="http://schemas.microsoft.com/office/powerpoint/2010/main" val="141818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07237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247836" y="1333879"/>
            <a:ext cx="2492466" cy="396000"/>
          </a:xfrm>
          <a:prstGeom prst="roundRect">
            <a:avLst>
              <a:gd name="adj" fmla="val 5333"/>
            </a:avLst>
          </a:prstGeom>
          <a:solidFill>
            <a:srgbClr val="FAFAF9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 </a:t>
            </a:r>
            <a:r>
              <a:rPr lang="en-US" sz="1200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Search Settings</a:t>
            </a:r>
            <a:endParaRPr lang="en-US" sz="12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lum bright="70000" contrast="-70000"/>
            <a:alphaModFix amt="74000"/>
          </a:blip>
          <a:stretch>
            <a:fillRect/>
          </a:stretch>
        </p:blipFill>
        <p:spPr>
          <a:xfrm flipH="1">
            <a:off x="11371377" y="1405474"/>
            <a:ext cx="245252" cy="2452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91740"/>
          <a:stretch/>
        </p:blipFill>
        <p:spPr>
          <a:xfrm>
            <a:off x="0" y="0"/>
            <a:ext cx="12192000" cy="629478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642732"/>
            <a:ext cx="12192000" cy="483701"/>
          </a:xfrm>
          <a:prstGeom prst="rect">
            <a:avLst/>
          </a:prstGeom>
          <a:solidFill>
            <a:srgbClr val="18A7E1"/>
          </a:solidFill>
        </p:spPr>
        <p:txBody>
          <a:bodyPr vert="horz" lIns="180000" tIns="45718" rIns="91434" bIns="45718" rtlCol="0" anchor="ctr">
            <a:normAutofit/>
          </a:bodyPr>
          <a:lstStyle>
            <a:lvl1pPr algn="l" defTabSz="9143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509EC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D9F4FF"/>
                </a:solidFill>
                <a:latin typeface="Calibri"/>
                <a:sym typeface="Wingdings"/>
              </a:rPr>
              <a:t>     Admin  &gt;  Settings </a:t>
            </a:r>
            <a:endParaRPr lang="en-US" sz="1600" dirty="0">
              <a:solidFill>
                <a:srgbClr val="D9F4FF"/>
              </a:solidFill>
              <a:latin typeface="Calibri"/>
            </a:endParaRPr>
          </a:p>
        </p:txBody>
      </p:sp>
      <p:pic>
        <p:nvPicPr>
          <p:cNvPr id="3" name="Picture 2" descr="noun_49007_cc.png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75" t="5797" r="11192" b="19002"/>
          <a:stretch/>
        </p:blipFill>
        <p:spPr>
          <a:xfrm>
            <a:off x="161761" y="779734"/>
            <a:ext cx="189032" cy="1842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9575" y="1332579"/>
            <a:ext cx="2134695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Settings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7638" y="1844261"/>
            <a:ext cx="11896725" cy="7094298"/>
            <a:chOff x="0" y="1844261"/>
            <a:chExt cx="12192000" cy="709429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0329" y="1844261"/>
              <a:ext cx="121816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0" y="2443479"/>
              <a:ext cx="12192000" cy="5186476"/>
              <a:chOff x="0" y="2443479"/>
              <a:chExt cx="12192000" cy="5186476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0" y="7629955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0" y="2443479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0" y="3058239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0" y="3711097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0" y="6319336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0" y="6972196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0" y="4357642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0" y="5015733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0" y="5666651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0" y="8938559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0" y="8280800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136954" y="1855305"/>
            <a:ext cx="11914980" cy="57426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ctangle 111"/>
          <p:cNvSpPr>
            <a:spLocks/>
          </p:cNvSpPr>
          <p:nvPr/>
        </p:nvSpPr>
        <p:spPr>
          <a:xfrm>
            <a:off x="316474" y="1996135"/>
            <a:ext cx="2795026" cy="705046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rgbClr val="1FB3EE"/>
                </a:solidFill>
                <a:latin typeface="Calibri"/>
              </a:rPr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File Extensions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Functions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Operators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Validation Rules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Verbs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System Options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410482" y="1917433"/>
            <a:ext cx="4479305" cy="6938428"/>
            <a:chOff x="2410482" y="1917433"/>
            <a:chExt cx="4479305" cy="6938428"/>
          </a:xfrm>
        </p:grpSpPr>
        <p:sp>
          <p:nvSpPr>
            <p:cNvPr id="72" name="Rectangle 71"/>
            <p:cNvSpPr/>
            <p:nvPr/>
          </p:nvSpPr>
          <p:spPr>
            <a:xfrm>
              <a:off x="2410482" y="7765417"/>
              <a:ext cx="2630189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View or Add Decision Views verbs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410483" y="5166313"/>
              <a:ext cx="4333192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Change Operators’ symbol or uncheck Data Type options  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0483" y="1917433"/>
              <a:ext cx="3827416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Manage the Custom Properties of Entity Type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10482" y="7115641"/>
              <a:ext cx="3142068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Define validations a Warning or as an Error 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10482" y="3216985"/>
              <a:ext cx="4479305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Manage which File Extensions are supported in the BCR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410482" y="4516537"/>
              <a:ext cx="2644245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Manage or Import new functions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0482" y="3866761"/>
              <a:ext cx="3844090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Environment Format Definitions’ Status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410482" y="5816089"/>
              <a:ext cx="3844090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Repository Definitions’ Status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0482" y="2567209"/>
              <a:ext cx="4220797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display format of Data 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Types 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410482" y="8415196"/>
              <a:ext cx="2884356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system and layout options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410482" y="6465865"/>
              <a:ext cx="4202518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Environment Test Groups Format Definitions’ Status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738" y="2150141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alphaModFix amt="74000"/>
          </a:blip>
          <a:stretch>
            <a:fillRect/>
          </a:stretch>
        </p:blipFill>
        <p:spPr>
          <a:xfrm>
            <a:off x="159448" y="1400697"/>
            <a:ext cx="265298" cy="265296"/>
          </a:xfrm>
          <a:prstGeom prst="rect">
            <a:avLst/>
          </a:prstGeom>
        </p:spPr>
      </p:pic>
      <p:sp>
        <p:nvSpPr>
          <p:cNvPr id="41" name="Rectangular Callout 40"/>
          <p:cNvSpPr/>
          <p:nvPr/>
        </p:nvSpPr>
        <p:spPr>
          <a:xfrm>
            <a:off x="9268947" y="2680102"/>
            <a:ext cx="2451917" cy="1508500"/>
          </a:xfrm>
          <a:prstGeom prst="wedgeRectCallout">
            <a:avLst>
              <a:gd name="adj1" fmla="val -46688"/>
              <a:gd name="adj2" fmla="val -8626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Rolling a row highlights it in light blue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All active elements are ‘marked’ – here, the name is a link so it becomes blue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75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Format Definitions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>
                  <a:solidFill>
                    <a:srgbClr val="D9F4FF"/>
                  </a:solidFill>
                  <a:sym typeface="Wingdings"/>
                </a:rPr>
                <a:t>Format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Definitions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 rot="10800000">
            <a:off x="1478969" y="1920611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Format Definition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Definition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1490608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432563" y="1924397"/>
            <a:ext cx="101967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Properties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00537" y="2385145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BDES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432563" y="2376648"/>
            <a:ext cx="111593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Version*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0537" y="2890282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CSV minimal export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432563" y="2861989"/>
            <a:ext cx="353437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Include Manifest*</a:t>
            </a:r>
          </a:p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Include Release Information*</a:t>
            </a:r>
          </a:p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65656"/>
                </a:solidFill>
                <a:latin typeface="Calibri"/>
              </a:rPr>
              <a:t>Export Contents*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0537" y="3848555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CSV modular export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432563" y="3820262"/>
            <a:ext cx="353437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Include Manifest*</a:t>
            </a:r>
          </a:p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Include Release Information*</a:t>
            </a:r>
          </a:p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65656"/>
                </a:solidFill>
                <a:latin typeface="Calibri"/>
              </a:rPr>
              <a:t>Export Contents*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00537" y="4806828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Decision Drools File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432563" y="4778535"/>
            <a:ext cx="3535503" cy="182203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Support Drools 5.3*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Support Guvnor by specifying dialect for each rule*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Dialect*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Drools File Template*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ShouldDriPackageNameContainTagName</a:t>
            </a:r>
            <a:r>
              <a:rPr lang="en-US" sz="1200" dirty="0">
                <a:solidFill>
                  <a:srgbClr val="595959"/>
                </a:solidFill>
                <a:latin typeface="Calibri"/>
              </a:rPr>
              <a:t>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 err="1">
                <a:solidFill>
                  <a:srgbClr val="565656"/>
                </a:solidFill>
                <a:latin typeface="Calibri"/>
              </a:rPr>
              <a:t>DecisionInputBeanGeneratorName</a:t>
            </a:r>
            <a:r>
              <a:rPr lang="en-US" sz="1200" dirty="0">
                <a:solidFill>
                  <a:srgbClr val="565656"/>
                </a:solidFill>
                <a:latin typeface="Calibri"/>
              </a:rPr>
              <a:t>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565656"/>
                </a:solidFill>
                <a:latin typeface="Calibri"/>
              </a:rPr>
              <a:t>Include Manifest*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 err="1">
                <a:solidFill>
                  <a:srgbClr val="565656"/>
                </a:solidFill>
                <a:latin typeface="Calibri"/>
              </a:rPr>
              <a:t>JavaInputBean</a:t>
            </a:r>
            <a:r>
              <a:rPr lang="en-US" sz="1200" dirty="0">
                <a:solidFill>
                  <a:srgbClr val="565656"/>
                </a:solidFill>
                <a:latin typeface="Calibri"/>
              </a:rPr>
              <a:t> JDK version*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5183" y="2748932"/>
            <a:ext cx="11889179" cy="4024852"/>
            <a:chOff x="279913" y="2748932"/>
            <a:chExt cx="9052210" cy="4024852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279913" y="2748932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79913" y="3717570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79913" y="4675843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79913" y="6773784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/>
          <p:cNvSpPr/>
          <p:nvPr/>
        </p:nvSpPr>
        <p:spPr>
          <a:xfrm>
            <a:off x="715186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147943" y="2388119"/>
            <a:ext cx="993039" cy="2771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dirty="0" smtClean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F89B25"/>
                </a:solidFill>
              </a:rPr>
              <a:t>Disabled</a:t>
            </a:r>
            <a:endParaRPr lang="en-U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endParaRPr lang="en-US" sz="1200" b="1" dirty="0" smtClean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endParaRPr lang="en-US" sz="1200" b="1" dirty="0" smtClean="0">
              <a:solidFill>
                <a:srgbClr val="45C811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  <p:sp>
        <p:nvSpPr>
          <p:cNvPr id="129" name="Rectangular Callout 128"/>
          <p:cNvSpPr/>
          <p:nvPr/>
        </p:nvSpPr>
        <p:spPr>
          <a:xfrm>
            <a:off x="8199449" y="4507046"/>
            <a:ext cx="2295001" cy="1330262"/>
          </a:xfrm>
          <a:prstGeom prst="wedgeRectCallout">
            <a:avLst>
              <a:gd name="adj1" fmla="val -47337"/>
              <a:gd name="adj2" fmla="val -82448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Note how all status text is in the same column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20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Format Definitions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>
                  <a:solidFill>
                    <a:srgbClr val="D9F4FF"/>
                  </a:solidFill>
                  <a:sym typeface="Wingdings"/>
                </a:rPr>
                <a:t>Format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Definitions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 rot="10800000">
            <a:off x="1478969" y="1920611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Format Definition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Definition</a:t>
              </a: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1490608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432563" y="1924397"/>
            <a:ext cx="101967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Properties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0537" y="2890282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CSV minimal export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432563" y="2861989"/>
            <a:ext cx="353437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Include Manifest*</a:t>
            </a:r>
          </a:p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Include Release Information*</a:t>
            </a:r>
          </a:p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65656"/>
                </a:solidFill>
                <a:latin typeface="Calibri"/>
              </a:rPr>
              <a:t>Export Contents*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0537" y="3848555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CSV modular export</a:t>
            </a:r>
          </a:p>
        </p:txBody>
      </p:sp>
      <p:sp>
        <p:nvSpPr>
          <p:cNvPr id="88" name="Rectangle 87"/>
          <p:cNvSpPr/>
          <p:nvPr/>
        </p:nvSpPr>
        <p:spPr>
          <a:xfrm>
            <a:off x="2432563" y="3820262"/>
            <a:ext cx="3534376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Include Manifest*</a:t>
            </a:r>
          </a:p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Include Release Information*</a:t>
            </a:r>
          </a:p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65656"/>
                </a:solidFill>
                <a:latin typeface="Calibri"/>
              </a:rPr>
              <a:t>Export Contents*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00537" y="4806828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Decision Drools File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432563" y="4778535"/>
            <a:ext cx="3535503" cy="182203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Support Drools 5.3*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Support Guvnor by specifying dialect for each rule*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Dialect*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Drools File Template*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ShouldDriPackageNameContainTagName</a:t>
            </a:r>
            <a:r>
              <a:rPr lang="en-US" sz="1200" dirty="0">
                <a:solidFill>
                  <a:srgbClr val="595959"/>
                </a:solidFill>
                <a:latin typeface="Calibri"/>
              </a:rPr>
              <a:t>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 err="1">
                <a:solidFill>
                  <a:srgbClr val="565656"/>
                </a:solidFill>
                <a:latin typeface="Calibri"/>
              </a:rPr>
              <a:t>DecisionInputBeanGeneratorName</a:t>
            </a:r>
            <a:r>
              <a:rPr lang="en-US" sz="1200" dirty="0">
                <a:solidFill>
                  <a:srgbClr val="565656"/>
                </a:solidFill>
                <a:latin typeface="Calibri"/>
              </a:rPr>
              <a:t>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>
                <a:solidFill>
                  <a:srgbClr val="565656"/>
                </a:solidFill>
                <a:latin typeface="Calibri"/>
              </a:rPr>
              <a:t>Include Manifest*</a:t>
            </a:r>
          </a:p>
          <a:p>
            <a:pPr marL="171450" indent="-171450" algn="l" rtl="0">
              <a:lnSpc>
                <a:spcPct val="120000"/>
              </a:lnSpc>
              <a:buFontTx/>
              <a:buChar char="-"/>
            </a:pPr>
            <a:r>
              <a:rPr lang="en-US" sz="1200" dirty="0" err="1">
                <a:solidFill>
                  <a:srgbClr val="565656"/>
                </a:solidFill>
                <a:latin typeface="Calibri"/>
              </a:rPr>
              <a:t>JavaInputBean</a:t>
            </a:r>
            <a:r>
              <a:rPr lang="en-US" sz="1200" dirty="0">
                <a:solidFill>
                  <a:srgbClr val="565656"/>
                </a:solidFill>
                <a:latin typeface="Calibri"/>
              </a:rPr>
              <a:t> JDK version*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5183" y="2748932"/>
            <a:ext cx="11889179" cy="4024852"/>
            <a:chOff x="279913" y="2748932"/>
            <a:chExt cx="9052210" cy="4024852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279913" y="2748932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79913" y="3717570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79913" y="4675843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79913" y="6773784"/>
              <a:ext cx="905221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/>
          <p:cNvSpPr/>
          <p:nvPr/>
        </p:nvSpPr>
        <p:spPr>
          <a:xfrm>
            <a:off x="715186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7638" y="2271141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1518667" y="2292453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033530" y="2369132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Disable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147943" y="2388119"/>
            <a:ext cx="993039" cy="2771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dirty="0" smtClean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F89B25"/>
                </a:solidFill>
              </a:rPr>
              <a:t>Disabled</a:t>
            </a:r>
            <a:endParaRPr lang="en-U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endParaRPr lang="en-US" sz="1200" b="1" dirty="0" smtClean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endParaRPr lang="en-US" sz="1200" b="1" dirty="0" smtClean="0">
              <a:solidFill>
                <a:srgbClr val="45C811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00538" y="2385145"/>
            <a:ext cx="9922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BDES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432563" y="2376648"/>
            <a:ext cx="111593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 algn="l" rtl="0">
              <a:buFontTx/>
              <a:buChar char="-"/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Version*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880" y="2545598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ounded Rectangle 38"/>
          <p:cNvSpPr/>
          <p:nvPr/>
        </p:nvSpPr>
        <p:spPr>
          <a:xfrm>
            <a:off x="8913637" y="2369132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Retire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782604" y="2369132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 fontScale="92500" lnSpcReduction="20000"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Deprecate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8667354" y="3192538"/>
            <a:ext cx="2295001" cy="1330262"/>
          </a:xfrm>
          <a:prstGeom prst="wedgeRectCallout">
            <a:avLst>
              <a:gd name="adj1" fmla="val -47337"/>
              <a:gd name="adj2" fmla="val -82448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On hover, all the edit options appear – here the 3 buttons to disable, retire and deprecate the item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10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2416482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3514416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0045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0209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Functions 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Functions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 rot="10800000">
            <a:off x="928441" y="1920611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Function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7638" y="2260067"/>
            <a:ext cx="11896725" cy="4008577"/>
            <a:chOff x="0" y="2260067"/>
            <a:chExt cx="12192000" cy="40085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0" y="2754025"/>
              <a:ext cx="12191999" cy="3514619"/>
              <a:chOff x="0" y="2754025"/>
              <a:chExt cx="12191999" cy="3514619"/>
            </a:xfrm>
          </p:grpSpPr>
          <p:cxnSp>
            <p:nvCxnSpPr>
              <p:cNvPr id="143" name="Straight Connector 142"/>
              <p:cNvCxnSpPr/>
              <p:nvPr/>
            </p:nvCxnSpPr>
            <p:spPr>
              <a:xfrm>
                <a:off x="0" y="275402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0" y="3257382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0" y="3760740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0" y="476745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0" y="5270813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0" y="5774171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0" y="6268644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Rectangle 120"/>
          <p:cNvSpPr/>
          <p:nvPr/>
        </p:nvSpPr>
        <p:spPr>
          <a:xfrm>
            <a:off x="309777" y="2410016"/>
            <a:ext cx="3163216" cy="379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ABS(</a:t>
            </a:r>
            <a:r>
              <a:rPr lang="en-US" sz="1200" dirty="0" err="1" smtClean="0">
                <a:solidFill>
                  <a:srgbClr val="595959"/>
                </a:solidFill>
                <a:latin typeface="Calibri"/>
              </a:rPr>
              <a:t>num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):NUMERIC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AVERAGE(num1,num2,num3</a:t>
            </a:r>
            <a:r>
              <a:rPr lang="is-IS" sz="1200" dirty="0" smtClean="0">
                <a:solidFill>
                  <a:srgbClr val="595959"/>
                </a:solidFill>
                <a:latin typeface="Calibri"/>
              </a:rPr>
              <a:t>…):NUMERIC </a:t>
            </a:r>
            <a:r>
              <a:rPr lang="is-IS" sz="1200" i="1" dirty="0" smtClean="0">
                <a:solidFill>
                  <a:srgbClr val="595959"/>
                </a:solidFill>
                <a:latin typeface="Calibri"/>
              </a:rPr>
              <a:t>List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CONCATENATE(text1,text2,text3</a:t>
            </a:r>
            <a:r>
              <a:rPr lang="is-IS" sz="1200" dirty="0" smtClean="0">
                <a:solidFill>
                  <a:srgbClr val="595959"/>
                </a:solidFill>
                <a:latin typeface="Calibri"/>
              </a:rPr>
              <a:t>…):TEXT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COUNT(</a:t>
            </a:r>
            <a:r>
              <a:rPr lang="en-US" sz="1200" dirty="0">
                <a:solidFill>
                  <a:srgbClr val="595959"/>
                </a:solidFill>
              </a:rPr>
              <a:t>num1,num2,num3</a:t>
            </a:r>
            <a:r>
              <a:rPr lang="is-IS" sz="1200" dirty="0">
                <a:solidFill>
                  <a:srgbClr val="595959"/>
                </a:solidFill>
              </a:rPr>
              <a:t>…):</a:t>
            </a:r>
            <a:r>
              <a:rPr lang="is-IS" sz="1200" dirty="0" smtClean="0">
                <a:solidFill>
                  <a:srgbClr val="595959"/>
                </a:solidFill>
              </a:rPr>
              <a:t>NUMERIC </a:t>
            </a:r>
            <a:r>
              <a:rPr lang="is-IS" sz="1200" i="1" dirty="0" smtClean="0">
                <a:solidFill>
                  <a:srgbClr val="595959"/>
                </a:solidFill>
              </a:rPr>
              <a:t>List</a:t>
            </a:r>
            <a:endParaRPr lang="is-I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endParaRPr lang="is-I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DAY_ADD(date,day to add):DATE</a:t>
            </a: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DAY(date):NUMERIC</a:t>
            </a: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DAY_DIFF(date1,date2):NUMERIC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690610" y="1924397"/>
            <a:ext cx="141621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81613" y="2410016"/>
            <a:ext cx="5894404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Returns the absolute value of a number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average of the values within a given list of Fact Types and/or values</a:t>
            </a: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</a:t>
            </a:r>
            <a:r>
              <a:rPr lang="en-US" sz="1100" dirty="0" smtClean="0">
                <a:solidFill>
                  <a:srgbClr val="595959"/>
                </a:solidFill>
              </a:rPr>
              <a:t>Concatenation of the given list of text values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681613" y="3859720"/>
            <a:ext cx="5894404" cy="69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count of the values within a given list of Fact Types, or a list of Fact Types and/or values. </a:t>
            </a:r>
            <a:r>
              <a:rPr lang="en-US" sz="1100" dirty="0" smtClean="0">
                <a:solidFill>
                  <a:srgbClr val="595959"/>
                </a:solidFill>
              </a:rPr>
              <a:t>This </a:t>
            </a:r>
            <a:r>
              <a:rPr lang="en-US" sz="1100" dirty="0">
                <a:solidFill>
                  <a:srgbClr val="595959"/>
                </a:solidFill>
              </a:rPr>
              <a:t>is a demonstration of a very very very long description. This is a demonstration of a very very </a:t>
            </a:r>
            <a:r>
              <a:rPr lang="en-US" sz="1100" dirty="0" smtClean="0">
                <a:solidFill>
                  <a:srgbClr val="595959"/>
                </a:solidFill>
              </a:rPr>
              <a:t>very </a:t>
            </a:r>
            <a:r>
              <a:rPr lang="en-US" sz="1100" dirty="0">
                <a:solidFill>
                  <a:srgbClr val="595959"/>
                </a:solidFill>
              </a:rPr>
              <a:t>long description. This is a demonstration of a very very very long description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681613" y="4893617"/>
            <a:ext cx="5894404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Returns the absolute value of a number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average of the values within a given list of Fact Types and/or values</a:t>
            </a: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</a:t>
            </a:r>
            <a:r>
              <a:rPr lang="en-US" sz="1100" dirty="0" smtClean="0">
                <a:solidFill>
                  <a:srgbClr val="595959"/>
                </a:solidFill>
              </a:rPr>
              <a:t>Concatenation of the given list of text values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74" name="Rounded Rectangle 73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Function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77" name="Rounded Rectangle 76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78" name="Rectangle 77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9777417" y="1935635"/>
            <a:ext cx="85153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777127" y="2388119"/>
            <a:ext cx="993039" cy="379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>
                <a:solidFill>
                  <a:srgbClr val="F89B25"/>
                </a:solidFill>
              </a:rPr>
              <a:t>Disabled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13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0209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Functions 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Functions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 rot="10800000">
            <a:off x="928441" y="1920611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Function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7638" y="2260067"/>
            <a:ext cx="11896725" cy="4008577"/>
            <a:chOff x="0" y="2260067"/>
            <a:chExt cx="12192000" cy="40085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0" y="2754025"/>
              <a:ext cx="12191999" cy="3514619"/>
              <a:chOff x="0" y="2754025"/>
              <a:chExt cx="12191999" cy="3514619"/>
            </a:xfrm>
          </p:grpSpPr>
          <p:cxnSp>
            <p:nvCxnSpPr>
              <p:cNvPr id="143" name="Straight Connector 142"/>
              <p:cNvCxnSpPr/>
              <p:nvPr/>
            </p:nvCxnSpPr>
            <p:spPr>
              <a:xfrm>
                <a:off x="0" y="275402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0" y="3257382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0" y="3760740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0" y="476745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0" y="5270813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0" y="5774171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0" y="6268644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Rectangle 124"/>
          <p:cNvSpPr/>
          <p:nvPr/>
        </p:nvSpPr>
        <p:spPr>
          <a:xfrm>
            <a:off x="3690610" y="1924397"/>
            <a:ext cx="141621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9777417" y="1935635"/>
            <a:ext cx="85153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681613" y="3859720"/>
            <a:ext cx="5894404" cy="69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count of the values within a given list of Fact Types, or a list of Fact Types and/or values. </a:t>
            </a:r>
            <a:r>
              <a:rPr lang="en-US" sz="1100" dirty="0" smtClean="0">
                <a:solidFill>
                  <a:srgbClr val="595959"/>
                </a:solidFill>
              </a:rPr>
              <a:t>This </a:t>
            </a:r>
            <a:r>
              <a:rPr lang="en-US" sz="1100" dirty="0">
                <a:solidFill>
                  <a:srgbClr val="595959"/>
                </a:solidFill>
              </a:rPr>
              <a:t>is a demonstration of a very very very long description. This is a demonstration of a very very </a:t>
            </a:r>
            <a:r>
              <a:rPr lang="en-US" sz="1100" dirty="0" smtClean="0">
                <a:solidFill>
                  <a:srgbClr val="595959"/>
                </a:solidFill>
              </a:rPr>
              <a:t>very </a:t>
            </a:r>
            <a:r>
              <a:rPr lang="en-US" sz="1100" dirty="0">
                <a:solidFill>
                  <a:srgbClr val="595959"/>
                </a:solidFill>
              </a:rPr>
              <a:t>long description. This is a demonstration of a very very very long description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681613" y="4893617"/>
            <a:ext cx="5894404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Returns the absolute value of a number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average of the values within a given list of Fact Types and/or values</a:t>
            </a: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</a:t>
            </a:r>
            <a:r>
              <a:rPr lang="en-US" sz="1100" dirty="0" smtClean="0">
                <a:solidFill>
                  <a:srgbClr val="595959"/>
                </a:solidFill>
              </a:rPr>
              <a:t>Concatenation of the given list of text values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74" name="Rounded Rectangle 73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Function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77" name="Rounded Rectangle 76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78" name="Rectangle 77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147638" y="2767553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3163216" cy="379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ABS(</a:t>
            </a:r>
            <a:r>
              <a:rPr lang="en-US" sz="1200" dirty="0" err="1" smtClean="0">
                <a:solidFill>
                  <a:srgbClr val="595959"/>
                </a:solidFill>
                <a:latin typeface="Calibri"/>
              </a:rPr>
              <a:t>num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):NUMERIC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u="sng" dirty="0" smtClean="0">
                <a:solidFill>
                  <a:srgbClr val="18A7E1"/>
                </a:solidFill>
                <a:latin typeface="Calibri"/>
              </a:rPr>
              <a:t>AVERAGE(num1,num2,num3</a:t>
            </a:r>
            <a:r>
              <a:rPr lang="is-IS" sz="1200" u="sng" dirty="0" smtClean="0">
                <a:solidFill>
                  <a:srgbClr val="18A7E1"/>
                </a:solidFill>
                <a:latin typeface="Calibri"/>
              </a:rPr>
              <a:t>…):NUMERIC  </a:t>
            </a:r>
            <a:r>
              <a:rPr lang="is-IS" sz="1200" i="1" u="sng" dirty="0" smtClean="0">
                <a:solidFill>
                  <a:srgbClr val="18A7E1"/>
                </a:solidFill>
                <a:latin typeface="Calibri"/>
              </a:rPr>
              <a:t>List</a:t>
            </a:r>
            <a:endParaRPr lang="en-US" sz="1200" u="sng" dirty="0">
              <a:solidFill>
                <a:srgbClr val="18A7E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CONCATENATE(text1,text2,text3</a:t>
            </a:r>
            <a:r>
              <a:rPr lang="is-IS" sz="1200" dirty="0" smtClean="0">
                <a:solidFill>
                  <a:srgbClr val="595959"/>
                </a:solidFill>
                <a:latin typeface="Calibri"/>
              </a:rPr>
              <a:t>…):TEXT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COUNT(</a:t>
            </a:r>
            <a:r>
              <a:rPr lang="en-US" sz="1200" dirty="0">
                <a:solidFill>
                  <a:srgbClr val="595959"/>
                </a:solidFill>
              </a:rPr>
              <a:t>num1,num2,num3</a:t>
            </a:r>
            <a:r>
              <a:rPr lang="is-IS" sz="1200" dirty="0">
                <a:solidFill>
                  <a:srgbClr val="595959"/>
                </a:solidFill>
              </a:rPr>
              <a:t>…):</a:t>
            </a:r>
            <a:r>
              <a:rPr lang="is-IS" sz="1200" dirty="0" smtClean="0">
                <a:solidFill>
                  <a:srgbClr val="595959"/>
                </a:solidFill>
              </a:rPr>
              <a:t>NUMERIC </a:t>
            </a:r>
            <a:r>
              <a:rPr lang="is-IS" sz="1200" i="1" dirty="0" smtClean="0">
                <a:solidFill>
                  <a:srgbClr val="595959"/>
                </a:solidFill>
              </a:rPr>
              <a:t>List</a:t>
            </a:r>
            <a:endParaRPr lang="is-I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endParaRPr lang="is-I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DAY_ADD(date,day to add):DATE</a:t>
            </a: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DAY(date):NUMERIC</a:t>
            </a: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DAY_DIFF(date1,date2):NUMERIC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777127" y="2388119"/>
            <a:ext cx="993039" cy="379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>
                <a:solidFill>
                  <a:srgbClr val="F89B25"/>
                </a:solidFill>
              </a:rPr>
              <a:t>Disabled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81613" y="2410016"/>
            <a:ext cx="5894404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Returns the absolute value of a number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average of the values within a given list of Fact Types and/or values</a:t>
            </a: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</a:t>
            </a:r>
            <a:r>
              <a:rPr lang="en-US" sz="1100" dirty="0" smtClean="0">
                <a:solidFill>
                  <a:srgbClr val="595959"/>
                </a:solidFill>
              </a:rPr>
              <a:t>Concatenation of the given list of text values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631" y="3020893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Rounded Rectangle 38"/>
          <p:cNvSpPr/>
          <p:nvPr/>
        </p:nvSpPr>
        <p:spPr>
          <a:xfrm>
            <a:off x="11529809" y="2749188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640433" y="2825867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Disable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0209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Functions 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Functions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 rot="10800000">
            <a:off x="928441" y="1920611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Function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7638" y="2260067"/>
            <a:ext cx="11896725" cy="4008577"/>
            <a:chOff x="0" y="2260067"/>
            <a:chExt cx="12192000" cy="40085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0" y="2754025"/>
              <a:ext cx="12191999" cy="3514619"/>
              <a:chOff x="0" y="2754025"/>
              <a:chExt cx="12191999" cy="3514619"/>
            </a:xfrm>
          </p:grpSpPr>
          <p:cxnSp>
            <p:nvCxnSpPr>
              <p:cNvPr id="143" name="Straight Connector 142"/>
              <p:cNvCxnSpPr/>
              <p:nvPr/>
            </p:nvCxnSpPr>
            <p:spPr>
              <a:xfrm>
                <a:off x="0" y="275402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0" y="3257382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0" y="3760740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0" y="476745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0" y="5270813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0" y="5774171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0" y="6268644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Rectangle 124"/>
          <p:cNvSpPr/>
          <p:nvPr/>
        </p:nvSpPr>
        <p:spPr>
          <a:xfrm>
            <a:off x="3690610" y="1924397"/>
            <a:ext cx="141621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9777417" y="1935635"/>
            <a:ext cx="85153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681613" y="3859720"/>
            <a:ext cx="5894404" cy="69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count of the values within a given list of Fact Types, or a list of Fact Types and/or values. </a:t>
            </a:r>
            <a:r>
              <a:rPr lang="en-US" sz="1100" dirty="0" smtClean="0">
                <a:solidFill>
                  <a:srgbClr val="595959"/>
                </a:solidFill>
              </a:rPr>
              <a:t>This </a:t>
            </a:r>
            <a:r>
              <a:rPr lang="en-US" sz="1100" dirty="0">
                <a:solidFill>
                  <a:srgbClr val="595959"/>
                </a:solidFill>
              </a:rPr>
              <a:t>is a demonstration of a very very very long description. This is a demonstration of a very very </a:t>
            </a:r>
            <a:r>
              <a:rPr lang="en-US" sz="1100" dirty="0" smtClean="0">
                <a:solidFill>
                  <a:srgbClr val="595959"/>
                </a:solidFill>
              </a:rPr>
              <a:t>very </a:t>
            </a:r>
            <a:r>
              <a:rPr lang="en-US" sz="1100" dirty="0">
                <a:solidFill>
                  <a:srgbClr val="595959"/>
                </a:solidFill>
              </a:rPr>
              <a:t>long description. This is a demonstration of a very very very long description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681613" y="4893617"/>
            <a:ext cx="5894404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Returns the absolute value of a number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average of the values within a given list of Fact Types and/or values</a:t>
            </a: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</a:t>
            </a:r>
            <a:r>
              <a:rPr lang="en-US" sz="1100" dirty="0" smtClean="0">
                <a:solidFill>
                  <a:srgbClr val="595959"/>
                </a:solidFill>
              </a:rPr>
              <a:t>Concatenation of the given list of text values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74" name="Rounded Rectangle 73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Function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77" name="Rounded Rectangle 76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78" name="Rectangle 77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147638" y="2767553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3163216" cy="379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ABS(</a:t>
            </a:r>
            <a:r>
              <a:rPr lang="en-US" sz="1200" dirty="0" err="1" smtClean="0">
                <a:solidFill>
                  <a:srgbClr val="595959"/>
                </a:solidFill>
                <a:latin typeface="Calibri"/>
              </a:rPr>
              <a:t>num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):NUMERIC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u="sng" dirty="0" smtClean="0">
                <a:solidFill>
                  <a:srgbClr val="18A7E1"/>
                </a:solidFill>
                <a:latin typeface="Calibri"/>
              </a:rPr>
              <a:t>AVERAGE(num1,num2,num3</a:t>
            </a:r>
            <a:r>
              <a:rPr lang="is-IS" sz="1200" u="sng" dirty="0" smtClean="0">
                <a:solidFill>
                  <a:srgbClr val="18A7E1"/>
                </a:solidFill>
                <a:latin typeface="Calibri"/>
              </a:rPr>
              <a:t>…):NUMERIC  </a:t>
            </a:r>
            <a:r>
              <a:rPr lang="is-IS" sz="1200" i="1" u="sng" dirty="0" smtClean="0">
                <a:solidFill>
                  <a:srgbClr val="18A7E1"/>
                </a:solidFill>
                <a:latin typeface="Calibri"/>
              </a:rPr>
              <a:t>List</a:t>
            </a:r>
            <a:endParaRPr lang="en-US" sz="1200" u="sng" dirty="0">
              <a:solidFill>
                <a:srgbClr val="18A7E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CONCATENATE(text1,text2,text3</a:t>
            </a:r>
            <a:r>
              <a:rPr lang="is-IS" sz="1200" dirty="0" smtClean="0">
                <a:solidFill>
                  <a:srgbClr val="595959"/>
                </a:solidFill>
                <a:latin typeface="Calibri"/>
              </a:rPr>
              <a:t>…):TEXT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COUNT(</a:t>
            </a:r>
            <a:r>
              <a:rPr lang="en-US" sz="1200" dirty="0">
                <a:solidFill>
                  <a:srgbClr val="595959"/>
                </a:solidFill>
              </a:rPr>
              <a:t>num1,num2,num3</a:t>
            </a:r>
            <a:r>
              <a:rPr lang="is-IS" sz="1200" dirty="0">
                <a:solidFill>
                  <a:srgbClr val="595959"/>
                </a:solidFill>
              </a:rPr>
              <a:t>…):</a:t>
            </a:r>
            <a:r>
              <a:rPr lang="is-IS" sz="1200" dirty="0" smtClean="0">
                <a:solidFill>
                  <a:srgbClr val="595959"/>
                </a:solidFill>
              </a:rPr>
              <a:t>NUMERIC </a:t>
            </a:r>
            <a:r>
              <a:rPr lang="is-IS" sz="1200" i="1" dirty="0" smtClean="0">
                <a:solidFill>
                  <a:srgbClr val="595959"/>
                </a:solidFill>
              </a:rPr>
              <a:t>List</a:t>
            </a:r>
            <a:endParaRPr lang="is-I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endParaRPr lang="is-I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DAY_ADD(date,day to add):DATE</a:t>
            </a: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DAY(date):NUMERIC</a:t>
            </a: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DAY_DIFF(date1,date2):NUMERIC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777127" y="2388119"/>
            <a:ext cx="993039" cy="379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>
                <a:solidFill>
                  <a:srgbClr val="F89B25"/>
                </a:solidFill>
              </a:rPr>
              <a:t>Disabled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81613" y="2410016"/>
            <a:ext cx="5894404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Returns the absolute value of a number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average of the values within a given list of Fact Types and/or values</a:t>
            </a: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</a:t>
            </a:r>
            <a:r>
              <a:rPr lang="en-US" sz="1100" dirty="0" smtClean="0">
                <a:solidFill>
                  <a:srgbClr val="595959"/>
                </a:solidFill>
              </a:rPr>
              <a:t>Concatenation of the given list of text values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1529809" y="2749188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640433" y="2825867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rgbClr val="18A7E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sz="1200" dirty="0" smtClean="0">
                <a:solidFill>
                  <a:srgbClr val="18A7E1"/>
                </a:solidFill>
              </a:rPr>
              <a:t>Disable</a:t>
            </a:r>
            <a:endParaRPr lang="en-US" sz="1200" dirty="0">
              <a:solidFill>
                <a:srgbClr val="18A7E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8007" y="3020893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49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0209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Functions 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Functions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 rot="10800000">
            <a:off x="928441" y="1920611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Function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7638" y="2260067"/>
            <a:ext cx="11896725" cy="4008577"/>
            <a:chOff x="0" y="2260067"/>
            <a:chExt cx="12192000" cy="400857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0" y="2754025"/>
              <a:ext cx="12191999" cy="3514619"/>
              <a:chOff x="0" y="2754025"/>
              <a:chExt cx="12191999" cy="3514619"/>
            </a:xfrm>
          </p:grpSpPr>
          <p:cxnSp>
            <p:nvCxnSpPr>
              <p:cNvPr id="143" name="Straight Connector 142"/>
              <p:cNvCxnSpPr/>
              <p:nvPr/>
            </p:nvCxnSpPr>
            <p:spPr>
              <a:xfrm>
                <a:off x="0" y="275402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0" y="3257382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0" y="3760740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0" y="476745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0" y="5270813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0" y="5774171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0" y="6268644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Rectangle 124"/>
          <p:cNvSpPr/>
          <p:nvPr/>
        </p:nvSpPr>
        <p:spPr>
          <a:xfrm>
            <a:off x="3690610" y="1924397"/>
            <a:ext cx="141621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9777417" y="1935635"/>
            <a:ext cx="85153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681613" y="3859720"/>
            <a:ext cx="5894404" cy="69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count of the values within a given list of Fact Types, or a list of Fact Types and/or values. </a:t>
            </a:r>
            <a:r>
              <a:rPr lang="en-US" sz="1100" dirty="0" smtClean="0">
                <a:solidFill>
                  <a:srgbClr val="595959"/>
                </a:solidFill>
              </a:rPr>
              <a:t>This </a:t>
            </a:r>
            <a:r>
              <a:rPr lang="en-US" sz="1100" dirty="0">
                <a:solidFill>
                  <a:srgbClr val="595959"/>
                </a:solidFill>
              </a:rPr>
              <a:t>is a demonstration of a very very very long description. This is a demonstration of a very very </a:t>
            </a:r>
            <a:r>
              <a:rPr lang="en-US" sz="1100" dirty="0" smtClean="0">
                <a:solidFill>
                  <a:srgbClr val="595959"/>
                </a:solidFill>
              </a:rPr>
              <a:t>very </a:t>
            </a:r>
            <a:r>
              <a:rPr lang="en-US" sz="1100" dirty="0">
                <a:solidFill>
                  <a:srgbClr val="595959"/>
                </a:solidFill>
              </a:rPr>
              <a:t>long description. This is a demonstration of a very very very long description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681613" y="4893617"/>
            <a:ext cx="5894404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Returns the absolute value of a number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average of the values within a given list of Fact Types and/or values</a:t>
            </a: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</a:t>
            </a:r>
            <a:r>
              <a:rPr lang="en-US" sz="1100" dirty="0" smtClean="0">
                <a:solidFill>
                  <a:srgbClr val="595959"/>
                </a:solidFill>
              </a:rPr>
              <a:t>Concatenation of the given list of text values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74" name="Rounded Rectangle 73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Function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77" name="Rounded Rectangle 76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78" name="Rectangle 77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147638" y="2767553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3163216" cy="379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ABS(</a:t>
            </a:r>
            <a:r>
              <a:rPr lang="en-US" sz="1200" dirty="0" err="1" smtClean="0">
                <a:solidFill>
                  <a:srgbClr val="595959"/>
                </a:solidFill>
                <a:latin typeface="Calibri"/>
              </a:rPr>
              <a:t>num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):NUMERIC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u="sng" dirty="0" smtClean="0">
                <a:solidFill>
                  <a:srgbClr val="18A7E1"/>
                </a:solidFill>
                <a:latin typeface="Calibri"/>
              </a:rPr>
              <a:t>AVERAGE(num1,num2,num3</a:t>
            </a:r>
            <a:r>
              <a:rPr lang="is-IS" sz="1200" u="sng" dirty="0" smtClean="0">
                <a:solidFill>
                  <a:srgbClr val="18A7E1"/>
                </a:solidFill>
                <a:latin typeface="Calibri"/>
              </a:rPr>
              <a:t>…):NUMERIC  </a:t>
            </a:r>
            <a:r>
              <a:rPr lang="is-IS" sz="1200" i="1" u="sng" dirty="0" smtClean="0">
                <a:solidFill>
                  <a:srgbClr val="18A7E1"/>
                </a:solidFill>
                <a:latin typeface="Calibri"/>
              </a:rPr>
              <a:t>List</a:t>
            </a:r>
            <a:endParaRPr lang="en-US" sz="1200" u="sng" dirty="0">
              <a:solidFill>
                <a:srgbClr val="18A7E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CONCATENATE(text1,text2,text3</a:t>
            </a:r>
            <a:r>
              <a:rPr lang="is-IS" sz="1200" dirty="0" smtClean="0">
                <a:solidFill>
                  <a:srgbClr val="595959"/>
                </a:solidFill>
                <a:latin typeface="Calibri"/>
              </a:rPr>
              <a:t>…):TEXT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</a:rPr>
              <a:t>COUNT(</a:t>
            </a:r>
            <a:r>
              <a:rPr lang="en-US" sz="1200" dirty="0">
                <a:solidFill>
                  <a:srgbClr val="595959"/>
                </a:solidFill>
              </a:rPr>
              <a:t>num1,num2,num3</a:t>
            </a:r>
            <a:r>
              <a:rPr lang="is-IS" sz="1200" dirty="0">
                <a:solidFill>
                  <a:srgbClr val="595959"/>
                </a:solidFill>
              </a:rPr>
              <a:t>…):</a:t>
            </a:r>
            <a:r>
              <a:rPr lang="is-IS" sz="1200" dirty="0" smtClean="0">
                <a:solidFill>
                  <a:srgbClr val="595959"/>
                </a:solidFill>
              </a:rPr>
              <a:t>NUMERIC </a:t>
            </a:r>
            <a:r>
              <a:rPr lang="is-IS" sz="1200" i="1" dirty="0" smtClean="0">
                <a:solidFill>
                  <a:srgbClr val="595959"/>
                </a:solidFill>
              </a:rPr>
              <a:t>List</a:t>
            </a:r>
            <a:endParaRPr lang="is-I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endParaRPr lang="is-I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DAY_ADD(date,day to add):DATE</a:t>
            </a: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DAY(date):NUMERIC</a:t>
            </a:r>
          </a:p>
          <a:p>
            <a:pPr algn="l">
              <a:lnSpc>
                <a:spcPct val="276000"/>
              </a:lnSpc>
            </a:pPr>
            <a:r>
              <a:rPr lang="is-IS" sz="1200" dirty="0" smtClean="0">
                <a:solidFill>
                  <a:srgbClr val="595959"/>
                </a:solidFill>
              </a:rPr>
              <a:t>DAY_DIFF(date1,date2):NUMERIC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777127" y="2388119"/>
            <a:ext cx="993039" cy="379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>
                <a:solidFill>
                  <a:srgbClr val="F89B25"/>
                </a:solidFill>
              </a:rPr>
              <a:t>Disabled</a:t>
            </a:r>
            <a:endParaRPr lang="en-US" sz="1200" b="1" dirty="0" smtClean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>
                <a:solidFill>
                  <a:srgbClr val="F89B25"/>
                </a:solidFill>
              </a:rPr>
              <a:t>Disabled</a:t>
            </a:r>
            <a:endParaRPr lang="en-US" sz="1200" dirty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81613" y="2410016"/>
            <a:ext cx="5894404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Returns the absolute value of a number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average of the values within a given list of Fact Types and/or values</a:t>
            </a:r>
          </a:p>
          <a:p>
            <a:pPr algn="l">
              <a:lnSpc>
                <a:spcPct val="300000"/>
              </a:lnSpc>
            </a:pPr>
            <a:r>
              <a:rPr lang="en-US" sz="1100" dirty="0">
                <a:solidFill>
                  <a:srgbClr val="595959"/>
                </a:solidFill>
              </a:rPr>
              <a:t>Returns the </a:t>
            </a:r>
            <a:r>
              <a:rPr lang="en-US" sz="1100" dirty="0" smtClean="0">
                <a:solidFill>
                  <a:srgbClr val="595959"/>
                </a:solidFill>
              </a:rPr>
              <a:t>Concatenation of the given list of text values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1529809" y="2749188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5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16334216"/>
            <a:chOff x="0" y="0"/>
            <a:chExt cx="12192000" cy="16334216"/>
          </a:xfrm>
        </p:grpSpPr>
        <p:pic>
          <p:nvPicPr>
            <p:cNvPr id="48" name="Picture 47" descr="Sapiens_02_Communities - Structur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762057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0" y="1137478"/>
              <a:ext cx="12192000" cy="15196738"/>
            </a:xfrm>
            <a:prstGeom prst="rect">
              <a:avLst/>
            </a:prstGeom>
            <a:solidFill>
              <a:srgbClr val="E8E9E8"/>
            </a:solidFill>
          </p:spPr>
          <p:txBody>
            <a:bodyPr wrap="none" rtlCol="0" anchor="ctr">
              <a:normAutofit/>
            </a:bodyPr>
            <a:lstStyle/>
            <a:p>
              <a:pPr algn="ctr" defTabSz="914400"/>
              <a:endParaRPr lang="en-US" sz="20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140209"/>
              <a:ext cx="12192000" cy="13540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r="2700000" algn="tl" rotWithShape="0">
                <a:srgbClr val="000000">
                  <a:alpha val="13000"/>
                </a:srgbClr>
              </a:outerShdw>
            </a:effectLst>
          </p:spPr>
          <p:txBody>
            <a:bodyPr wrap="square" rtlCol="0" anchor="t">
              <a:normAutofit/>
            </a:bodyPr>
            <a:lstStyle/>
            <a:p>
              <a:pPr algn="l" defTabSz="914400"/>
              <a:endParaRPr lang="en-US" sz="20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5575" y="1276389"/>
              <a:ext cx="2853121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2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Functions </a:t>
              </a:r>
              <a:endPara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0" y="0"/>
              <a:ext cx="12192000" cy="1126433"/>
              <a:chOff x="0" y="0"/>
              <a:chExt cx="12192000" cy="112643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b="91740"/>
              <a:stretch/>
            </p:blipFill>
            <p:spPr>
              <a:xfrm>
                <a:off x="0" y="0"/>
                <a:ext cx="12192000" cy="629478"/>
              </a:xfrm>
              <a:prstGeom prst="rect">
                <a:avLst/>
              </a:prstGeom>
            </p:spPr>
          </p:pic>
          <p:sp>
            <p:nvSpPr>
              <p:cNvPr id="5" name="Title 3"/>
              <p:cNvSpPr txBox="1">
                <a:spLocks/>
              </p:cNvSpPr>
              <p:nvPr/>
            </p:nvSpPr>
            <p:spPr>
              <a:xfrm>
                <a:off x="0" y="642732"/>
                <a:ext cx="12192000" cy="483701"/>
              </a:xfrm>
              <a:prstGeom prst="rect">
                <a:avLst/>
              </a:prstGeom>
              <a:solidFill>
                <a:srgbClr val="1FB3EE"/>
              </a:solidFill>
            </p:spPr>
            <p:txBody>
              <a:bodyPr vert="horz" lIns="180000" tIns="45718" rIns="91434" bIns="45718" rtlCol="0" anchor="ctr">
                <a:normAutofit/>
              </a:bodyPr>
              <a:lstStyle>
                <a:lvl1pPr algn="l" defTabSz="91434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kern="1200">
                    <a:solidFill>
                      <a:srgbClr val="509EC3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 dirty="0">
                    <a:solidFill>
                      <a:srgbClr val="D9F4FF"/>
                    </a:solidFill>
                    <a:latin typeface="Calibri"/>
                    <a:sym typeface="Wingdings"/>
                  </a:rPr>
                  <a:t>     Admin  &gt;  Settings &gt; </a:t>
                </a:r>
                <a:r>
                  <a:rPr lang="en-US" sz="1600" dirty="0" smtClean="0">
                    <a:solidFill>
                      <a:srgbClr val="D9F4FF"/>
                    </a:solidFill>
                    <a:latin typeface="Calibri"/>
                    <a:sym typeface="Wingdings"/>
                  </a:rPr>
                  <a:t>Functions</a:t>
                </a:r>
                <a:endParaRPr lang="en-US" sz="1600" dirty="0">
                  <a:solidFill>
                    <a:srgbClr val="D9F4FF"/>
                  </a:solidFill>
                  <a:latin typeface="Calibri"/>
                </a:endParaRPr>
              </a:p>
            </p:txBody>
          </p:sp>
          <p:pic>
            <p:nvPicPr>
              <p:cNvPr id="3" name="Picture 2" descr="noun_49007_cc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t="5797" r="11192" b="19002"/>
              <a:stretch/>
            </p:blipFill>
            <p:spPr>
              <a:xfrm>
                <a:off x="161761" y="779734"/>
                <a:ext cx="189032" cy="184296"/>
              </a:xfrm>
              <a:prstGeom prst="rect">
                <a:avLst/>
              </a:prstGeom>
            </p:spPr>
          </p:pic>
        </p:grpSp>
        <p:sp>
          <p:nvSpPr>
            <p:cNvPr id="114" name="Rectangle 113"/>
            <p:cNvSpPr/>
            <p:nvPr/>
          </p:nvSpPr>
          <p:spPr>
            <a:xfrm>
              <a:off x="147638" y="1852651"/>
              <a:ext cx="11896725" cy="400110"/>
            </a:xfrm>
            <a:prstGeom prst="rect">
              <a:avLst/>
            </a:prstGeom>
            <a:solidFill>
              <a:srgbClr val="EFF0F2"/>
            </a:solidFill>
          </p:spPr>
          <p:txBody>
            <a:bodyPr wrap="square" rtlCol="0" anchor="ctr">
              <a:spAutoFit/>
            </a:bodyPr>
            <a:lstStyle/>
            <a:p>
              <a:pPr algn="ctr" defTabSz="914400"/>
              <a:endPara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 rot="10800000">
              <a:off x="928441" y="1920611"/>
              <a:ext cx="3622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 </a:t>
              </a:r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ucida Grande"/>
                  <a:ea typeface="Lucida Grande"/>
                  <a:cs typeface="Lucida Grande"/>
                </a:rPr>
                <a:t>⌃</a:t>
              </a:r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 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5405" y="1924397"/>
              <a:ext cx="899098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Function</a:t>
              </a:r>
              <a:endPara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7638" y="2260067"/>
              <a:ext cx="11896725" cy="4008577"/>
              <a:chOff x="0" y="2260067"/>
              <a:chExt cx="12192000" cy="4008577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0" y="2260067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0" y="2754025"/>
                <a:ext cx="12191999" cy="3514619"/>
                <a:chOff x="0" y="2754025"/>
                <a:chExt cx="12191999" cy="3514619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0" y="2754025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0" y="3257382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0" y="3760740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0" y="4767455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0" y="5270813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0" y="5774171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0" y="6268644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5" name="Rectangle 124"/>
            <p:cNvSpPr/>
            <p:nvPr/>
          </p:nvSpPr>
          <p:spPr>
            <a:xfrm>
              <a:off x="3690610" y="1924397"/>
              <a:ext cx="141621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Description</a:t>
              </a:r>
              <a:endPara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9777417" y="1935635"/>
              <a:ext cx="85153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Status</a:t>
              </a:r>
              <a:endPara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681613" y="3859720"/>
              <a:ext cx="5894404" cy="696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count of the values within a given list of Fact Types, or a list of Fact Types and/or values. </a:t>
              </a:r>
              <a:r>
                <a:rPr lang="en-US" sz="1100" dirty="0" smtClean="0">
                  <a:solidFill>
                    <a:srgbClr val="595959"/>
                  </a:solidFill>
                </a:rPr>
                <a:t>This </a:t>
              </a:r>
              <a:r>
                <a:rPr lang="en-US" sz="1100" dirty="0">
                  <a:solidFill>
                    <a:srgbClr val="595959"/>
                  </a:solidFill>
                </a:rPr>
                <a:t>is a demonstration of a very very very long description. This is a demonstration of a very very </a:t>
              </a:r>
              <a:r>
                <a:rPr lang="en-US" sz="1100" dirty="0" smtClean="0">
                  <a:solidFill>
                    <a:srgbClr val="595959"/>
                  </a:solidFill>
                </a:rPr>
                <a:t>very </a:t>
              </a:r>
              <a:r>
                <a:rPr lang="en-US" sz="1100" dirty="0">
                  <a:solidFill>
                    <a:srgbClr val="595959"/>
                  </a:solidFill>
                </a:rPr>
                <a:t>long description. This is a demonstration of a very very very long description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81613" y="4893617"/>
              <a:ext cx="5894404" cy="122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100" dirty="0" smtClean="0">
                  <a:solidFill>
                    <a:srgbClr val="595959"/>
                  </a:solidFill>
                  <a:latin typeface="Calibri"/>
                </a:rPr>
                <a:t>Returns the absolute value of a number</a:t>
              </a:r>
              <a:endParaRPr lang="en-US" sz="11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30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average of the values within a given list of Fact Types and/or values</a:t>
              </a:r>
            </a:p>
            <a:p>
              <a:pPr algn="l">
                <a:lnSpc>
                  <a:spcPct val="30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</a:t>
              </a:r>
              <a:r>
                <a:rPr lang="en-US" sz="1100" dirty="0" smtClean="0">
                  <a:solidFill>
                    <a:srgbClr val="595959"/>
                  </a:solidFill>
                </a:rPr>
                <a:t>Concatenation of the given list of text values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9467191" y="1333879"/>
              <a:ext cx="2492466" cy="396000"/>
              <a:chOff x="9247836" y="1333879"/>
              <a:chExt cx="2492466" cy="396000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9247836" y="1333879"/>
                <a:ext cx="2492466" cy="396000"/>
              </a:xfrm>
              <a:prstGeom prst="roundRect">
                <a:avLst>
                  <a:gd name="adj" fmla="val 5333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l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Search a </a:t>
                </a:r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</a:rPr>
                  <a:t>Function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alphaModFix amt="74000"/>
              </a:blip>
              <a:stretch>
                <a:fillRect/>
              </a:stretch>
            </p:blipFill>
            <p:spPr>
              <a:xfrm flipH="1">
                <a:off x="11371377" y="1405474"/>
                <a:ext cx="245252" cy="245254"/>
              </a:xfrm>
              <a:prstGeom prst="rect">
                <a:avLst/>
              </a:prstGeom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8318424" y="1334411"/>
              <a:ext cx="964398" cy="395443"/>
              <a:chOff x="5884279" y="2159231"/>
              <a:chExt cx="964398" cy="395443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5884279" y="2159231"/>
                <a:ext cx="964398" cy="395443"/>
              </a:xfrm>
              <a:prstGeom prst="roundRect">
                <a:avLst>
                  <a:gd name="adj" fmla="val 8171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  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Add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 rot="2700000">
                <a:off x="5978736" y="2218884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rgbClr val="7F7F7F"/>
                    </a:solidFill>
                    <a:sym typeface="Zapf Dingbats"/>
                  </a:rPr>
                  <a:t>✕</a:t>
                </a:r>
                <a:endParaRPr lang="en-US" sz="12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309777" y="2410016"/>
              <a:ext cx="3163216" cy="3790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ABS(</a:t>
              </a:r>
              <a:r>
                <a:rPr lang="en-US" sz="1200" dirty="0" err="1" smtClean="0">
                  <a:solidFill>
                    <a:srgbClr val="595959"/>
                  </a:solidFill>
                  <a:latin typeface="Calibri"/>
                </a:rPr>
                <a:t>num</a:t>
              </a:r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):NUMERIC</a:t>
              </a:r>
              <a:endParaRPr lang="en-US" sz="12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AVERAGE(num1,num2,num3</a:t>
              </a:r>
              <a:r>
                <a:rPr lang="is-IS" sz="1200" dirty="0">
                  <a:solidFill>
                    <a:srgbClr val="595959"/>
                  </a:solidFill>
                  <a:latin typeface="Calibri"/>
                </a:rPr>
                <a:t>…):NUMERIC</a:t>
              </a:r>
              <a:endParaRPr lang="en-US" sz="12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CONCATENATE(text1,text2,text3</a:t>
              </a:r>
              <a:r>
                <a:rPr lang="is-IS" sz="1200" dirty="0" smtClean="0">
                  <a:solidFill>
                    <a:srgbClr val="595959"/>
                  </a:solidFill>
                  <a:latin typeface="Calibri"/>
                </a:rPr>
                <a:t>…):TEXT</a:t>
              </a:r>
              <a:endParaRPr lang="en-US" sz="12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dirty="0" smtClean="0">
                  <a:solidFill>
                    <a:srgbClr val="595959"/>
                  </a:solidFill>
                </a:rPr>
                <a:t>COUNT(</a:t>
              </a:r>
              <a:r>
                <a:rPr lang="en-US" sz="1200" dirty="0">
                  <a:solidFill>
                    <a:srgbClr val="595959"/>
                  </a:solidFill>
                </a:rPr>
                <a:t>num1,num2,num3</a:t>
              </a:r>
              <a:r>
                <a:rPr lang="is-IS" sz="1200" dirty="0">
                  <a:solidFill>
                    <a:srgbClr val="595959"/>
                  </a:solidFill>
                </a:rPr>
                <a:t>…):</a:t>
              </a:r>
              <a:r>
                <a:rPr lang="is-IS" sz="1200" dirty="0" smtClean="0">
                  <a:solidFill>
                    <a:srgbClr val="595959"/>
                  </a:solidFill>
                </a:rPr>
                <a:t>NUMERIC</a:t>
              </a:r>
            </a:p>
            <a:p>
              <a:pPr algn="l">
                <a:lnSpc>
                  <a:spcPct val="276000"/>
                </a:lnSpc>
              </a:pPr>
              <a:endParaRPr lang="is-IS" sz="1200" dirty="0" smtClean="0">
                <a:solidFill>
                  <a:srgbClr val="595959"/>
                </a:solidFill>
              </a:endParaRPr>
            </a:p>
            <a:p>
              <a:pPr algn="l">
                <a:lnSpc>
                  <a:spcPct val="276000"/>
                </a:lnSpc>
              </a:pPr>
              <a:r>
                <a:rPr lang="is-IS" sz="1200" dirty="0" smtClean="0">
                  <a:solidFill>
                    <a:srgbClr val="595959"/>
                  </a:solidFill>
                </a:rPr>
                <a:t>DAY_ADD(date,day to add):DATE</a:t>
              </a:r>
            </a:p>
            <a:p>
              <a:pPr algn="l">
                <a:lnSpc>
                  <a:spcPct val="276000"/>
                </a:lnSpc>
              </a:pPr>
              <a:r>
                <a:rPr lang="is-IS" sz="1200" dirty="0" smtClean="0">
                  <a:solidFill>
                    <a:srgbClr val="595959"/>
                  </a:solidFill>
                </a:rPr>
                <a:t>DAY(date):NUMERIC</a:t>
              </a:r>
            </a:p>
            <a:p>
              <a:pPr algn="l">
                <a:lnSpc>
                  <a:spcPct val="276000"/>
                </a:lnSpc>
              </a:pPr>
              <a:r>
                <a:rPr lang="is-IS" sz="1200" dirty="0" smtClean="0">
                  <a:solidFill>
                    <a:srgbClr val="595959"/>
                  </a:solidFill>
                </a:rPr>
                <a:t>DAY_DIFF(date1,date2):NUMERIC</a:t>
              </a:r>
              <a:endParaRPr lang="en-US" sz="1200" dirty="0">
                <a:solidFill>
                  <a:srgbClr val="595959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777127" y="2388119"/>
              <a:ext cx="993039" cy="3790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  <a:endParaRPr lang="en-US" sz="1200" b="1" dirty="0">
                <a:solidFill>
                  <a:srgbClr val="45C811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>
                <a:solidFill>
                  <a:srgbClr val="595959"/>
                </a:solidFill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</a:rPr>
                <a:t>Enabled</a:t>
              </a:r>
              <a:endParaRPr lang="en-US" sz="1200" b="1" dirty="0">
                <a:solidFill>
                  <a:srgbClr val="45C811"/>
                </a:solidFill>
                <a:latin typeface="Calibri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81613" y="2410016"/>
              <a:ext cx="5894404" cy="122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100" dirty="0" smtClean="0">
                  <a:solidFill>
                    <a:srgbClr val="595959"/>
                  </a:solidFill>
                  <a:latin typeface="Calibri"/>
                </a:rPr>
                <a:t>Returns the absolute value of a number</a:t>
              </a:r>
              <a:endParaRPr lang="en-US" sz="11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30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average of the values within a given list of Fact Types and/or values</a:t>
              </a:r>
            </a:p>
            <a:p>
              <a:pPr algn="l">
                <a:lnSpc>
                  <a:spcPct val="30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</a:t>
              </a:r>
              <a:r>
                <a:rPr lang="en-US" sz="1100" dirty="0" smtClean="0">
                  <a:solidFill>
                    <a:srgbClr val="595959"/>
                  </a:solidFill>
                </a:rPr>
                <a:t>Concatenation of the given list of text values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675196" y="2410009"/>
              <a:ext cx="993039" cy="3280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 smtClean="0">
                <a:solidFill>
                  <a:srgbClr val="595959"/>
                </a:solidFill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F89B25"/>
                  </a:solidFill>
                </a:rPr>
                <a:t>Disabled</a:t>
              </a:r>
              <a:endParaRPr lang="en-US" sz="1200" b="1" dirty="0">
                <a:solidFill>
                  <a:srgbClr val="F89B25"/>
                </a:solidFill>
              </a:endParaRPr>
            </a:p>
            <a:p>
              <a:pPr algn="l">
                <a:lnSpc>
                  <a:spcPct val="276000"/>
                </a:lnSpc>
              </a:pPr>
              <a:endParaRPr lang="en-US" sz="1200" dirty="0" smtClean="0">
                <a:solidFill>
                  <a:srgbClr val="595959"/>
                </a:solidFill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l" defTabSz="914400"/>
            <a:endParaRPr lang="en-US" sz="54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88218" y="909397"/>
            <a:ext cx="5695078" cy="4764646"/>
            <a:chOff x="3288218" y="909397"/>
            <a:chExt cx="5695078" cy="4764646"/>
          </a:xfrm>
        </p:grpSpPr>
        <p:sp>
          <p:nvSpPr>
            <p:cNvPr id="42" name="Rectangle 41"/>
            <p:cNvSpPr/>
            <p:nvPr/>
          </p:nvSpPr>
          <p:spPr>
            <a:xfrm>
              <a:off x="3288218" y="909397"/>
              <a:ext cx="5695078" cy="47646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rmAutofit/>
            </a:bodyPr>
            <a:lstStyle/>
            <a:p>
              <a:pPr algn="ctr" defTabSz="914400"/>
              <a:r>
                <a:rPr lang="en-US" sz="2000" dirty="0" smtClean="0">
                  <a:solidFill>
                    <a:srgbClr val="FFFFFF"/>
                  </a:solidFill>
                  <a:latin typeface="Calibri"/>
                </a:rPr>
                <a:t> 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67579" y="1000454"/>
              <a:ext cx="2563939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595959"/>
                  </a:solidFill>
                  <a:latin typeface="Calibri"/>
                </a:rPr>
                <a:t>Function Properties</a:t>
              </a:r>
              <a:endParaRPr lang="en-US" sz="1200" b="1" dirty="0" smtClean="0">
                <a:solidFill>
                  <a:srgbClr val="595959"/>
                </a:solidFill>
                <a:latin typeface="Calibri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478811" y="1479726"/>
              <a:ext cx="534941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7513426" y="5086676"/>
              <a:ext cx="1248064" cy="369237"/>
            </a:xfrm>
            <a:prstGeom prst="roundRect">
              <a:avLst>
                <a:gd name="adj" fmla="val 9378"/>
              </a:avLst>
            </a:prstGeom>
            <a:solidFill>
              <a:srgbClr val="18A7E1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600" dirty="0" smtClean="0">
                  <a:solidFill>
                    <a:srgbClr val="FFFFFF"/>
                  </a:solidFill>
                  <a:latin typeface="Calibri"/>
                </a:rPr>
                <a:t>OK</a:t>
              </a:r>
              <a:endParaRPr lang="en-US" sz="16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85870" y="102391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282708" y="5080382"/>
              <a:ext cx="1027884" cy="385266"/>
            </a:xfrm>
            <a:prstGeom prst="roundRect">
              <a:avLst>
                <a:gd name="adj" fmla="val 9121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Cancel</a:t>
              </a:r>
              <a:endPara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67579" y="1649569"/>
              <a:ext cx="12287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Name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67579" y="2031116"/>
              <a:ext cx="12287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Description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558343" y="2710005"/>
              <a:ext cx="12287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Return Type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95599" y="1650607"/>
              <a:ext cx="4065160" cy="263556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AVERAGE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5598699" y="3102199"/>
              <a:ext cx="1470670" cy="307777"/>
              <a:chOff x="4362801" y="2279064"/>
              <a:chExt cx="1470670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4604723" y="2279064"/>
                <a:ext cx="12287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595959"/>
                    </a:solidFill>
                    <a:latin typeface="Calibri"/>
                  </a:rPr>
                  <a:t>Enabled</a:t>
                </a: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4362801" y="2318034"/>
                <a:ext cx="245486" cy="237955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697946" y="3106049"/>
              <a:ext cx="1042130" cy="307777"/>
              <a:chOff x="4362801" y="2690302"/>
              <a:chExt cx="1042130" cy="30777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604723" y="2690302"/>
                <a:ext cx="8002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595959"/>
                    </a:solidFill>
                    <a:latin typeface="Calibri"/>
                  </a:rPr>
                  <a:t>List</a:t>
                </a: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4362801" y="2729272"/>
                <a:ext cx="245486" cy="237955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</p:grpSp>
        <p:sp>
          <p:nvSpPr>
            <p:cNvPr id="58" name="Rounded Rectangle 57"/>
            <p:cNvSpPr/>
            <p:nvPr/>
          </p:nvSpPr>
          <p:spPr>
            <a:xfrm>
              <a:off x="4703543" y="2711042"/>
              <a:ext cx="4056353" cy="274552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NUMERIC</a:t>
              </a:r>
            </a:p>
          </p:txBody>
        </p:sp>
        <p:sp>
          <p:nvSpPr>
            <p:cNvPr id="59" name="Rectangle 58"/>
            <p:cNvSpPr/>
            <p:nvPr/>
          </p:nvSpPr>
          <p:spPr>
            <a:xfrm rot="10800000">
              <a:off x="8406639" y="2636536"/>
              <a:ext cx="3477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Lucida Grande"/>
                  <a:ea typeface="Lucida Grande"/>
                  <a:cs typeface="Lucida Grande"/>
                </a:rPr>
                <a:t>⌃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4261" y="3165415"/>
              <a:ext cx="187596" cy="176561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695599" y="2032153"/>
              <a:ext cx="4076431" cy="574047"/>
              <a:chOff x="8343148" y="1988358"/>
              <a:chExt cx="3610727" cy="574047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8343148" y="1988358"/>
                <a:ext cx="3598730" cy="551719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 anchor="t">
                <a:noAutofit/>
              </a:bodyPr>
              <a:lstStyle/>
              <a:p>
                <a:pPr algn="l" defTabSz="914400"/>
                <a:r>
                  <a:rPr 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Returns the average of the values within a given list of Fact Types and/or values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 r="30783" b="21526"/>
              <a:stretch/>
            </p:blipFill>
            <p:spPr>
              <a:xfrm>
                <a:off x="11722100" y="2299637"/>
                <a:ext cx="231775" cy="262768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3521398" y="3628805"/>
              <a:ext cx="5242046" cy="932157"/>
              <a:chOff x="3521398" y="3628805"/>
              <a:chExt cx="5242046" cy="932157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521398" y="3900165"/>
                <a:ext cx="148526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Parameters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695598" y="3867487"/>
                <a:ext cx="4066366" cy="35684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n</a:t>
                </a: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um1,num2,num3</a:t>
                </a: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…</a:t>
                </a:r>
                <a:endParaRPr lang="en-US" sz="10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689617" y="3628805"/>
                <a:ext cx="4073827" cy="2373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 anchor="ctr">
                <a:normAutofit fontScale="55000" lnSpcReduction="20000"/>
              </a:bodyPr>
              <a:lstStyle/>
              <a:p>
                <a:pPr algn="ctr" defTabSz="914400"/>
                <a:endParaRPr lang="en-US" sz="2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700580" y="3635529"/>
                <a:ext cx="532987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Name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66674" y="3635529"/>
                <a:ext cx="468034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Type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521720" y="3635529"/>
                <a:ext cx="606412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Infinite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111521" y="3635529"/>
                <a:ext cx="384140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List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766674" y="3934968"/>
                <a:ext cx="748923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NUMERIC</a:t>
                </a:r>
                <a:endPara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524593" y="3934968"/>
                <a:ext cx="574355" cy="22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Infinite</a:t>
                </a:r>
                <a:endPara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8111521" y="3934968"/>
                <a:ext cx="372969" cy="22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L</a:t>
                </a:r>
                <a:r>
                  <a:rPr lang="en-US" sz="105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</a:t>
                </a: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 </a:t>
                </a:r>
                <a:endPara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695598" y="4204113"/>
                <a:ext cx="4066366" cy="35684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      </a:t>
                </a:r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  <a:latin typeface="Calibri"/>
                  </a:rPr>
                  <a:t>Add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 rot="2700000">
                <a:off x="4695633" y="4243716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sym typeface="Zapf Dingbats"/>
                  </a:rPr>
                  <a:t>✕</a:t>
                </a:r>
                <a:endParaRPr 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351" y="5339930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0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16334216"/>
            <a:chOff x="0" y="0"/>
            <a:chExt cx="12192000" cy="16334216"/>
          </a:xfrm>
        </p:grpSpPr>
        <p:pic>
          <p:nvPicPr>
            <p:cNvPr id="48" name="Picture 47" descr="Sapiens_02_Communities - Structur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762057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0" y="1137478"/>
              <a:ext cx="12192000" cy="15196738"/>
            </a:xfrm>
            <a:prstGeom prst="rect">
              <a:avLst/>
            </a:prstGeom>
            <a:solidFill>
              <a:srgbClr val="E8E9E8"/>
            </a:solidFill>
          </p:spPr>
          <p:txBody>
            <a:bodyPr wrap="none" rtlCol="0" anchor="ctr">
              <a:normAutofit/>
            </a:bodyPr>
            <a:lstStyle/>
            <a:p>
              <a:pPr algn="ctr" defTabSz="914400"/>
              <a:endParaRPr lang="en-US" sz="200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140209"/>
              <a:ext cx="12192000" cy="135402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r="2700000" algn="tl" rotWithShape="0">
                <a:srgbClr val="000000">
                  <a:alpha val="13000"/>
                </a:srgbClr>
              </a:outerShdw>
            </a:effectLst>
          </p:spPr>
          <p:txBody>
            <a:bodyPr wrap="square" rtlCol="0" anchor="t">
              <a:normAutofit/>
            </a:bodyPr>
            <a:lstStyle/>
            <a:p>
              <a:pPr algn="l" defTabSz="914400"/>
              <a:endParaRPr lang="en-US" sz="20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5575" y="1276389"/>
              <a:ext cx="2853121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2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Functions </a:t>
              </a:r>
              <a:endPara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0" y="0"/>
              <a:ext cx="12192000" cy="1126433"/>
              <a:chOff x="0" y="0"/>
              <a:chExt cx="12192000" cy="112643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b="91740"/>
              <a:stretch/>
            </p:blipFill>
            <p:spPr>
              <a:xfrm>
                <a:off x="0" y="0"/>
                <a:ext cx="12192000" cy="629478"/>
              </a:xfrm>
              <a:prstGeom prst="rect">
                <a:avLst/>
              </a:prstGeom>
            </p:spPr>
          </p:pic>
          <p:sp>
            <p:nvSpPr>
              <p:cNvPr id="5" name="Title 3"/>
              <p:cNvSpPr txBox="1">
                <a:spLocks/>
              </p:cNvSpPr>
              <p:nvPr/>
            </p:nvSpPr>
            <p:spPr>
              <a:xfrm>
                <a:off x="0" y="642732"/>
                <a:ext cx="12192000" cy="483701"/>
              </a:xfrm>
              <a:prstGeom prst="rect">
                <a:avLst/>
              </a:prstGeom>
              <a:solidFill>
                <a:srgbClr val="1FB3EE"/>
              </a:solidFill>
            </p:spPr>
            <p:txBody>
              <a:bodyPr vert="horz" lIns="180000" tIns="45718" rIns="91434" bIns="45718" rtlCol="0" anchor="ctr">
                <a:normAutofit/>
              </a:bodyPr>
              <a:lstStyle>
                <a:lvl1pPr algn="l" defTabSz="91434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b="0" kern="1200">
                    <a:solidFill>
                      <a:srgbClr val="509EC3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 dirty="0">
                    <a:solidFill>
                      <a:srgbClr val="D9F4FF"/>
                    </a:solidFill>
                    <a:latin typeface="Calibri"/>
                    <a:sym typeface="Wingdings"/>
                  </a:rPr>
                  <a:t>     Admin  &gt;  Settings &gt; </a:t>
                </a:r>
                <a:r>
                  <a:rPr lang="en-US" sz="1600" dirty="0" smtClean="0">
                    <a:solidFill>
                      <a:srgbClr val="D9F4FF"/>
                    </a:solidFill>
                    <a:latin typeface="Calibri"/>
                    <a:sym typeface="Wingdings"/>
                  </a:rPr>
                  <a:t>Functions</a:t>
                </a:r>
                <a:endParaRPr lang="en-US" sz="1600" dirty="0">
                  <a:solidFill>
                    <a:srgbClr val="D9F4FF"/>
                  </a:solidFill>
                  <a:latin typeface="Calibri"/>
                </a:endParaRPr>
              </a:p>
            </p:txBody>
          </p:sp>
          <p:pic>
            <p:nvPicPr>
              <p:cNvPr id="3" name="Picture 2" descr="noun_49007_cc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5" t="5797" r="11192" b="19002"/>
              <a:stretch/>
            </p:blipFill>
            <p:spPr>
              <a:xfrm>
                <a:off x="161761" y="779734"/>
                <a:ext cx="189032" cy="184296"/>
              </a:xfrm>
              <a:prstGeom prst="rect">
                <a:avLst/>
              </a:prstGeom>
            </p:spPr>
          </p:pic>
        </p:grpSp>
        <p:sp>
          <p:nvSpPr>
            <p:cNvPr id="114" name="Rectangle 113"/>
            <p:cNvSpPr/>
            <p:nvPr/>
          </p:nvSpPr>
          <p:spPr>
            <a:xfrm>
              <a:off x="147638" y="1852651"/>
              <a:ext cx="11896725" cy="400110"/>
            </a:xfrm>
            <a:prstGeom prst="rect">
              <a:avLst/>
            </a:prstGeom>
            <a:solidFill>
              <a:srgbClr val="EFF0F2"/>
            </a:solidFill>
          </p:spPr>
          <p:txBody>
            <a:bodyPr wrap="square" rtlCol="0" anchor="ctr">
              <a:spAutoFit/>
            </a:bodyPr>
            <a:lstStyle/>
            <a:p>
              <a:pPr algn="ctr" defTabSz="914400"/>
              <a:endPara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 rot="10800000">
              <a:off x="928441" y="1920611"/>
              <a:ext cx="36222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 </a:t>
              </a:r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Lucida Grande"/>
                  <a:ea typeface="Lucida Grande"/>
                  <a:cs typeface="Lucida Grande"/>
                </a:rPr>
                <a:t>⌃</a:t>
              </a:r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 </a:t>
              </a:r>
              <a:endPara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5405" y="1924397"/>
              <a:ext cx="899098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Function</a:t>
              </a:r>
              <a:endPara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7638" y="2260067"/>
              <a:ext cx="11896725" cy="4008577"/>
              <a:chOff x="0" y="2260067"/>
              <a:chExt cx="12192000" cy="4008577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0" y="2260067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0" y="2754025"/>
                <a:ext cx="12191999" cy="3514619"/>
                <a:chOff x="0" y="2754025"/>
                <a:chExt cx="12191999" cy="3514619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0" y="2754025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0" y="3257382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0" y="3760740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0" y="4767455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0" y="5270813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0" y="5774171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0" y="6268644"/>
                  <a:ext cx="12191999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5" name="Rectangle 124"/>
            <p:cNvSpPr/>
            <p:nvPr/>
          </p:nvSpPr>
          <p:spPr>
            <a:xfrm>
              <a:off x="3690610" y="1924397"/>
              <a:ext cx="141621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Description</a:t>
              </a:r>
              <a:endPara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9777417" y="1935635"/>
              <a:ext cx="85153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Status</a:t>
              </a:r>
              <a:endPara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681613" y="3859720"/>
              <a:ext cx="5894404" cy="696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count of the values within a given list of Fact Types, or a list of Fact Types and/or values. </a:t>
              </a:r>
              <a:r>
                <a:rPr lang="en-US" sz="1100" dirty="0" smtClean="0">
                  <a:solidFill>
                    <a:srgbClr val="595959"/>
                  </a:solidFill>
                </a:rPr>
                <a:t>This </a:t>
              </a:r>
              <a:r>
                <a:rPr lang="en-US" sz="1100" dirty="0">
                  <a:solidFill>
                    <a:srgbClr val="595959"/>
                  </a:solidFill>
                </a:rPr>
                <a:t>is a demonstration of a very very very long description. This is a demonstration of a very very </a:t>
              </a:r>
              <a:r>
                <a:rPr lang="en-US" sz="1100" dirty="0" smtClean="0">
                  <a:solidFill>
                    <a:srgbClr val="595959"/>
                  </a:solidFill>
                </a:rPr>
                <a:t>very </a:t>
              </a:r>
              <a:r>
                <a:rPr lang="en-US" sz="1100" dirty="0">
                  <a:solidFill>
                    <a:srgbClr val="595959"/>
                  </a:solidFill>
                </a:rPr>
                <a:t>long description. This is a demonstration of a very very very long description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81613" y="4893617"/>
              <a:ext cx="5894404" cy="122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100" dirty="0" smtClean="0">
                  <a:solidFill>
                    <a:srgbClr val="595959"/>
                  </a:solidFill>
                  <a:latin typeface="Calibri"/>
                </a:rPr>
                <a:t>Returns the absolute value of a number</a:t>
              </a:r>
              <a:endParaRPr lang="en-US" sz="11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30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average of the values within a given list of Fact Types and/or values</a:t>
              </a:r>
            </a:p>
            <a:p>
              <a:pPr algn="l">
                <a:lnSpc>
                  <a:spcPct val="30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</a:t>
              </a:r>
              <a:r>
                <a:rPr lang="en-US" sz="1100" dirty="0" smtClean="0">
                  <a:solidFill>
                    <a:srgbClr val="595959"/>
                  </a:solidFill>
                </a:rPr>
                <a:t>Concatenation of the given list of text values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9467191" y="1333879"/>
              <a:ext cx="2492466" cy="396000"/>
              <a:chOff x="9247836" y="1333879"/>
              <a:chExt cx="2492466" cy="396000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9247836" y="1333879"/>
                <a:ext cx="2492466" cy="396000"/>
              </a:xfrm>
              <a:prstGeom prst="roundRect">
                <a:avLst>
                  <a:gd name="adj" fmla="val 5333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l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</a:rPr>
                  <a:t> Search a </a:t>
                </a:r>
                <a:r>
                  <a:rPr lang="en-US" sz="1200" dirty="0" smtClean="0">
                    <a:solidFill>
                      <a:schemeClr val="bg1">
                        <a:lumMod val="75000"/>
                      </a:schemeClr>
                    </a:solidFill>
                  </a:rPr>
                  <a:t>Function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  <a:alphaModFix amt="74000"/>
              </a:blip>
              <a:stretch>
                <a:fillRect/>
              </a:stretch>
            </p:blipFill>
            <p:spPr>
              <a:xfrm flipH="1">
                <a:off x="11371377" y="1405474"/>
                <a:ext cx="245252" cy="245254"/>
              </a:xfrm>
              <a:prstGeom prst="rect">
                <a:avLst/>
              </a:prstGeom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8318424" y="1334411"/>
              <a:ext cx="964398" cy="395443"/>
              <a:chOff x="5884279" y="2159231"/>
              <a:chExt cx="964398" cy="395443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5884279" y="2159231"/>
                <a:ext cx="964398" cy="395443"/>
              </a:xfrm>
              <a:prstGeom prst="roundRect">
                <a:avLst>
                  <a:gd name="adj" fmla="val 8171"/>
                </a:avLst>
              </a:prstGeom>
              <a:solidFill>
                <a:srgbClr val="FAFAF9"/>
              </a:solidFill>
              <a:ln w="9525" cmpd="sng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  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Add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 rot="2700000">
                <a:off x="5978736" y="2218884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200" dirty="0">
                    <a:solidFill>
                      <a:srgbClr val="7F7F7F"/>
                    </a:solidFill>
                    <a:sym typeface="Zapf Dingbats"/>
                  </a:rPr>
                  <a:t>✕</a:t>
                </a:r>
                <a:endParaRPr lang="en-US" sz="12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309777" y="2410016"/>
              <a:ext cx="3163216" cy="3790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ABS(</a:t>
              </a:r>
              <a:r>
                <a:rPr lang="en-US" sz="1200" dirty="0" err="1" smtClean="0">
                  <a:solidFill>
                    <a:srgbClr val="595959"/>
                  </a:solidFill>
                  <a:latin typeface="Calibri"/>
                </a:rPr>
                <a:t>num</a:t>
              </a:r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):NUMERIC</a:t>
              </a:r>
              <a:endParaRPr lang="en-US" sz="12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dirty="0">
                  <a:solidFill>
                    <a:srgbClr val="595959"/>
                  </a:solidFill>
                  <a:latin typeface="Calibri"/>
                </a:rPr>
                <a:t>AVERAGE(num1,num2,num3</a:t>
              </a:r>
              <a:r>
                <a:rPr lang="is-IS" sz="1200" dirty="0">
                  <a:solidFill>
                    <a:srgbClr val="595959"/>
                  </a:solidFill>
                  <a:latin typeface="Calibri"/>
                </a:rPr>
                <a:t>…):NUMERIC</a:t>
              </a:r>
              <a:endParaRPr lang="en-US" sz="12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CONCATENATE(text1,text2,text3</a:t>
              </a:r>
              <a:r>
                <a:rPr lang="is-IS" sz="1200" dirty="0" smtClean="0">
                  <a:solidFill>
                    <a:srgbClr val="595959"/>
                  </a:solidFill>
                  <a:latin typeface="Calibri"/>
                </a:rPr>
                <a:t>…):TEXT</a:t>
              </a:r>
              <a:endParaRPr lang="en-US" sz="12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dirty="0" smtClean="0">
                  <a:solidFill>
                    <a:srgbClr val="595959"/>
                  </a:solidFill>
                </a:rPr>
                <a:t>COUNT(</a:t>
              </a:r>
              <a:r>
                <a:rPr lang="en-US" sz="1200" dirty="0">
                  <a:solidFill>
                    <a:srgbClr val="595959"/>
                  </a:solidFill>
                </a:rPr>
                <a:t>num1,num2,num3</a:t>
              </a:r>
              <a:r>
                <a:rPr lang="is-IS" sz="1200" dirty="0">
                  <a:solidFill>
                    <a:srgbClr val="595959"/>
                  </a:solidFill>
                </a:rPr>
                <a:t>…):</a:t>
              </a:r>
              <a:r>
                <a:rPr lang="is-IS" sz="1200" dirty="0" smtClean="0">
                  <a:solidFill>
                    <a:srgbClr val="595959"/>
                  </a:solidFill>
                </a:rPr>
                <a:t>NUMERIC</a:t>
              </a:r>
            </a:p>
            <a:p>
              <a:pPr algn="l">
                <a:lnSpc>
                  <a:spcPct val="276000"/>
                </a:lnSpc>
              </a:pPr>
              <a:endParaRPr lang="is-IS" sz="1200" dirty="0" smtClean="0">
                <a:solidFill>
                  <a:srgbClr val="595959"/>
                </a:solidFill>
              </a:endParaRPr>
            </a:p>
            <a:p>
              <a:pPr algn="l">
                <a:lnSpc>
                  <a:spcPct val="276000"/>
                </a:lnSpc>
              </a:pPr>
              <a:r>
                <a:rPr lang="is-IS" sz="1200" dirty="0" smtClean="0">
                  <a:solidFill>
                    <a:srgbClr val="595959"/>
                  </a:solidFill>
                </a:rPr>
                <a:t>DAY_ADD(date,day to add):DATE</a:t>
              </a:r>
            </a:p>
            <a:p>
              <a:pPr algn="l">
                <a:lnSpc>
                  <a:spcPct val="276000"/>
                </a:lnSpc>
              </a:pPr>
              <a:r>
                <a:rPr lang="is-IS" sz="1200" dirty="0" smtClean="0">
                  <a:solidFill>
                    <a:srgbClr val="595959"/>
                  </a:solidFill>
                </a:rPr>
                <a:t>DAY(date):NUMERIC</a:t>
              </a:r>
            </a:p>
            <a:p>
              <a:pPr algn="l">
                <a:lnSpc>
                  <a:spcPct val="276000"/>
                </a:lnSpc>
              </a:pPr>
              <a:r>
                <a:rPr lang="is-IS" sz="1200" dirty="0" smtClean="0">
                  <a:solidFill>
                    <a:srgbClr val="595959"/>
                  </a:solidFill>
                </a:rPr>
                <a:t>DAY_DIFF(date1,date2):NUMERIC</a:t>
              </a:r>
              <a:endParaRPr lang="en-US" sz="1200" dirty="0">
                <a:solidFill>
                  <a:srgbClr val="595959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777127" y="2388119"/>
              <a:ext cx="993039" cy="3790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  <a:endParaRPr lang="en-US" sz="1200" b="1" dirty="0">
                <a:solidFill>
                  <a:srgbClr val="45C811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>
                <a:solidFill>
                  <a:srgbClr val="595959"/>
                </a:solidFill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  <a:latin typeface="Calibri"/>
                </a:rPr>
                <a:t>Enabled</a:t>
              </a: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45C811"/>
                  </a:solidFill>
                </a:rPr>
                <a:t>Enabled</a:t>
              </a:r>
              <a:endParaRPr lang="en-US" sz="1200" b="1" dirty="0">
                <a:solidFill>
                  <a:srgbClr val="45C811"/>
                </a:solidFill>
                <a:latin typeface="Calibri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81613" y="2410016"/>
              <a:ext cx="5894404" cy="122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100" dirty="0" smtClean="0">
                  <a:solidFill>
                    <a:srgbClr val="595959"/>
                  </a:solidFill>
                  <a:latin typeface="Calibri"/>
                </a:rPr>
                <a:t>Returns the absolute value of a number</a:t>
              </a:r>
              <a:endParaRPr lang="en-US" sz="1100" dirty="0">
                <a:solidFill>
                  <a:srgbClr val="595959"/>
                </a:solidFill>
                <a:latin typeface="Calibri"/>
              </a:endParaRPr>
            </a:p>
            <a:p>
              <a:pPr algn="l">
                <a:lnSpc>
                  <a:spcPct val="30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average of the values within a given list of Fact Types and/or values</a:t>
              </a:r>
            </a:p>
            <a:p>
              <a:pPr algn="l">
                <a:lnSpc>
                  <a:spcPct val="300000"/>
                </a:lnSpc>
              </a:pPr>
              <a:r>
                <a:rPr lang="en-US" sz="1100" dirty="0">
                  <a:solidFill>
                    <a:srgbClr val="595959"/>
                  </a:solidFill>
                </a:rPr>
                <a:t>Returns the </a:t>
              </a:r>
              <a:r>
                <a:rPr lang="en-US" sz="1100" dirty="0" smtClean="0">
                  <a:solidFill>
                    <a:srgbClr val="595959"/>
                  </a:solidFill>
                </a:rPr>
                <a:t>Concatenation of the given list of text values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675196" y="2410009"/>
              <a:ext cx="993039" cy="3280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endParaRPr>
            </a:p>
            <a:p>
              <a:pPr algn="l">
                <a:lnSpc>
                  <a:spcPct val="276000"/>
                </a:lnSpc>
              </a:pPr>
              <a:endParaRPr lang="en-US" sz="1200" dirty="0" smtClean="0">
                <a:solidFill>
                  <a:srgbClr val="595959"/>
                </a:solidFill>
              </a:endParaRPr>
            </a:p>
            <a:p>
              <a:pPr algn="l">
                <a:lnSpc>
                  <a:spcPct val="276000"/>
                </a:lnSpc>
              </a:pPr>
              <a:r>
                <a:rPr lang="en-US" sz="1200" b="1" dirty="0" smtClean="0">
                  <a:solidFill>
                    <a:srgbClr val="F89B25"/>
                  </a:solidFill>
                </a:rPr>
                <a:t>Disabled</a:t>
              </a:r>
              <a:endParaRPr lang="en-US" sz="1200" b="1" dirty="0">
                <a:solidFill>
                  <a:srgbClr val="F89B25"/>
                </a:solidFill>
              </a:endParaRPr>
            </a:p>
            <a:p>
              <a:pPr algn="l">
                <a:lnSpc>
                  <a:spcPct val="276000"/>
                </a:lnSpc>
              </a:pPr>
              <a:endParaRPr lang="en-US" sz="1200" dirty="0" smtClean="0">
                <a:solidFill>
                  <a:srgbClr val="595959"/>
                </a:solidFill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none" rtlCol="0" anchor="ctr">
            <a:normAutofit/>
          </a:bodyPr>
          <a:lstStyle/>
          <a:p>
            <a:pPr algn="l" defTabSz="914400"/>
            <a:endParaRPr lang="en-US" sz="540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9278" y="909397"/>
            <a:ext cx="5695078" cy="4764646"/>
            <a:chOff x="3288218" y="909397"/>
            <a:chExt cx="5695078" cy="4764646"/>
          </a:xfrm>
        </p:grpSpPr>
        <p:sp>
          <p:nvSpPr>
            <p:cNvPr id="42" name="Rectangle 41"/>
            <p:cNvSpPr/>
            <p:nvPr/>
          </p:nvSpPr>
          <p:spPr>
            <a:xfrm>
              <a:off x="3288218" y="909397"/>
              <a:ext cx="5695078" cy="47646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rmAutofit/>
            </a:bodyPr>
            <a:lstStyle/>
            <a:p>
              <a:pPr algn="ctr" defTabSz="914400"/>
              <a:r>
                <a:rPr lang="en-US" sz="2000" dirty="0" smtClean="0">
                  <a:solidFill>
                    <a:srgbClr val="FFFFFF"/>
                  </a:solidFill>
                  <a:latin typeface="Calibri"/>
                </a:rPr>
                <a:t> 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67579" y="1000454"/>
              <a:ext cx="2563939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595959"/>
                  </a:solidFill>
                  <a:latin typeface="Calibri"/>
                </a:rPr>
                <a:t>Function Properties</a:t>
              </a:r>
              <a:endParaRPr lang="en-US" sz="1200" b="1" dirty="0" smtClean="0">
                <a:solidFill>
                  <a:srgbClr val="595959"/>
                </a:solidFill>
                <a:latin typeface="Calibri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478811" y="1479726"/>
              <a:ext cx="534941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7513426" y="5086676"/>
              <a:ext cx="1248064" cy="369237"/>
            </a:xfrm>
            <a:prstGeom prst="roundRect">
              <a:avLst>
                <a:gd name="adj" fmla="val 9378"/>
              </a:avLst>
            </a:prstGeom>
            <a:solidFill>
              <a:srgbClr val="18A7E1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600" dirty="0" smtClean="0">
                  <a:solidFill>
                    <a:srgbClr val="FFFFFF"/>
                  </a:solidFill>
                  <a:latin typeface="Calibri"/>
                </a:rPr>
                <a:t>OK</a:t>
              </a:r>
              <a:endParaRPr lang="en-US" sz="16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485870" y="102391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282708" y="5080382"/>
              <a:ext cx="1027884" cy="385266"/>
            </a:xfrm>
            <a:prstGeom prst="roundRect">
              <a:avLst>
                <a:gd name="adj" fmla="val 9121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Cancel</a:t>
              </a:r>
              <a:endPara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67579" y="1649569"/>
              <a:ext cx="12287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Name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67579" y="2031116"/>
              <a:ext cx="12287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Description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558343" y="2710005"/>
              <a:ext cx="12287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Return Type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695599" y="1650607"/>
              <a:ext cx="4065160" cy="263556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AVERAGE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5598699" y="3102199"/>
              <a:ext cx="1470670" cy="307777"/>
              <a:chOff x="4362801" y="2279064"/>
              <a:chExt cx="1470670" cy="307777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4604723" y="2279064"/>
                <a:ext cx="12287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595959"/>
                    </a:solidFill>
                    <a:latin typeface="Calibri"/>
                  </a:rPr>
                  <a:t>Enabled</a:t>
                </a: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4362801" y="2318034"/>
                <a:ext cx="245486" cy="237955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697946" y="3106049"/>
              <a:ext cx="1042130" cy="307777"/>
              <a:chOff x="4362801" y="2690302"/>
              <a:chExt cx="1042130" cy="307777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4604723" y="2690302"/>
                <a:ext cx="8002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595959"/>
                    </a:solidFill>
                    <a:latin typeface="Calibri"/>
                  </a:rPr>
                  <a:t>List</a:t>
                </a: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4362801" y="2729272"/>
                <a:ext cx="245486" cy="237955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</p:grpSp>
        <p:sp>
          <p:nvSpPr>
            <p:cNvPr id="58" name="Rounded Rectangle 57"/>
            <p:cNvSpPr/>
            <p:nvPr/>
          </p:nvSpPr>
          <p:spPr>
            <a:xfrm>
              <a:off x="4703543" y="2711042"/>
              <a:ext cx="4056353" cy="274552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NUMERIC</a:t>
              </a:r>
            </a:p>
          </p:txBody>
        </p:sp>
        <p:sp>
          <p:nvSpPr>
            <p:cNvPr id="59" name="Rectangle 58"/>
            <p:cNvSpPr/>
            <p:nvPr/>
          </p:nvSpPr>
          <p:spPr>
            <a:xfrm rot="10800000">
              <a:off x="8406639" y="2636536"/>
              <a:ext cx="3477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Lucida Grande"/>
                  <a:ea typeface="Lucida Grande"/>
                  <a:cs typeface="Lucida Grande"/>
                </a:rPr>
                <a:t>⌃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4261" y="3165415"/>
              <a:ext cx="187596" cy="176561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695599" y="2032153"/>
              <a:ext cx="4076431" cy="574047"/>
              <a:chOff x="8343148" y="1988358"/>
              <a:chExt cx="3610727" cy="574047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8343148" y="1988358"/>
                <a:ext cx="3598730" cy="551719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 anchor="t">
                <a:noAutofit/>
              </a:bodyPr>
              <a:lstStyle/>
              <a:p>
                <a:pPr algn="l" defTabSz="914400"/>
                <a:r>
                  <a:rPr 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Returns the average of the values within a given list of Fact Types and/or values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 r="30783" b="21526"/>
              <a:stretch/>
            </p:blipFill>
            <p:spPr>
              <a:xfrm>
                <a:off x="11722100" y="2299637"/>
                <a:ext cx="231775" cy="262768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3521398" y="3628805"/>
              <a:ext cx="5242046" cy="932157"/>
              <a:chOff x="3521398" y="3628805"/>
              <a:chExt cx="5242046" cy="932157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521398" y="3900165"/>
                <a:ext cx="148526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Parameters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695598" y="3867487"/>
                <a:ext cx="4066366" cy="35684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n</a:t>
                </a: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um1,num2,num3</a:t>
                </a: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…</a:t>
                </a:r>
                <a:endParaRPr lang="en-US" sz="10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689617" y="3628805"/>
                <a:ext cx="4073827" cy="2373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 anchor="ctr">
                <a:normAutofit fontScale="55000" lnSpcReduction="20000"/>
              </a:bodyPr>
              <a:lstStyle/>
              <a:p>
                <a:pPr algn="ctr" defTabSz="914400"/>
                <a:endParaRPr lang="en-US" sz="2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700580" y="3635529"/>
                <a:ext cx="532987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Name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66674" y="3635529"/>
                <a:ext cx="468034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Type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521720" y="3635529"/>
                <a:ext cx="606412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Infinite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111521" y="3635529"/>
                <a:ext cx="384140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List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766674" y="3934968"/>
                <a:ext cx="748923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NUMERIC</a:t>
                </a:r>
                <a:endPara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524593" y="3934968"/>
                <a:ext cx="574355" cy="22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Infinite</a:t>
                </a:r>
                <a:endPara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8111521" y="3934968"/>
                <a:ext cx="372969" cy="22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L</a:t>
                </a:r>
                <a:r>
                  <a:rPr lang="en-US" sz="105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</a:t>
                </a: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 </a:t>
                </a:r>
                <a:endPara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695598" y="4204113"/>
                <a:ext cx="4066366" cy="35684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      </a:t>
                </a:r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  <a:latin typeface="Calibri"/>
                  </a:rPr>
                  <a:t>Add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 rot="2700000">
                <a:off x="4695633" y="4243716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sym typeface="Zapf Dingbats"/>
                  </a:rPr>
                  <a:t>✕</a:t>
                </a:r>
                <a:endParaRPr 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1770893" y="3801840"/>
            <a:ext cx="4134748" cy="1106481"/>
            <a:chOff x="4757038" y="4557006"/>
            <a:chExt cx="4134748" cy="1106481"/>
          </a:xfrm>
        </p:grpSpPr>
        <p:grpSp>
          <p:nvGrpSpPr>
            <p:cNvPr id="17" name="Group 16"/>
            <p:cNvGrpSpPr/>
            <p:nvPr/>
          </p:nvGrpSpPr>
          <p:grpSpPr>
            <a:xfrm>
              <a:off x="4757038" y="4557006"/>
              <a:ext cx="4134748" cy="1106481"/>
              <a:chOff x="7219110" y="2908301"/>
              <a:chExt cx="4134748" cy="110648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7219110" y="2968446"/>
                <a:ext cx="4059672" cy="343745"/>
              </a:xfrm>
              <a:prstGeom prst="rect">
                <a:avLst/>
              </a:prstGeom>
              <a:solidFill>
                <a:srgbClr val="E7F4FC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value1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9072251" y="3032883"/>
                <a:ext cx="830939" cy="2258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NUMERIC</a:t>
                </a: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91473" y="3218145"/>
                <a:ext cx="614435" cy="79663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8" name="Rounded Rectangle 87"/>
              <p:cNvSpPr/>
              <p:nvPr/>
            </p:nvSpPr>
            <p:spPr>
              <a:xfrm>
                <a:off x="10822413" y="2908301"/>
                <a:ext cx="531445" cy="500185"/>
              </a:xfrm>
              <a:prstGeom prst="roundRect">
                <a:avLst>
                  <a:gd name="adj" fmla="val 8559"/>
                </a:avLst>
              </a:prstGeom>
              <a:noFill/>
              <a:ln>
                <a:noFill/>
              </a:ln>
            </p:spPr>
            <p:txBody>
              <a:bodyPr wrap="none" rtlCol="0" anchor="ctr">
                <a:noAutofit/>
              </a:bodyPr>
              <a:lstStyle/>
              <a:p>
                <a:pPr algn="ctr" defTabSz="914400">
                  <a:lnSpc>
                    <a:spcPct val="80000"/>
                  </a:lnSpc>
                </a:pP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Zapf Dingbats"/>
                    <a:ea typeface="Zapf Dingbats"/>
                    <a:cs typeface="Zapf Dingbats"/>
                    <a:sym typeface="Zapf Dingbats"/>
                  </a:rPr>
                  <a:t>✕</a:t>
                </a:r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9944475" y="3032883"/>
                <a:ext cx="573579" cy="2258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Infinite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0560698" y="3032883"/>
                <a:ext cx="378191" cy="2258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List</a:t>
                </a: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4812372" y="4680501"/>
              <a:ext cx="1759415" cy="2269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num1,num2,num3</a:t>
              </a:r>
              <a:r>
                <a:rPr lang="is-IS" sz="10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…</a:t>
              </a:r>
              <a:endParaRPr 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6210893" y="909397"/>
            <a:ext cx="5695078" cy="4764646"/>
            <a:chOff x="3288218" y="909397"/>
            <a:chExt cx="5695078" cy="4764646"/>
          </a:xfrm>
        </p:grpSpPr>
        <p:sp>
          <p:nvSpPr>
            <p:cNvPr id="102" name="Rectangle 101"/>
            <p:cNvSpPr/>
            <p:nvPr/>
          </p:nvSpPr>
          <p:spPr>
            <a:xfrm>
              <a:off x="3288218" y="909397"/>
              <a:ext cx="5695078" cy="47646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rmAutofit/>
            </a:bodyPr>
            <a:lstStyle/>
            <a:p>
              <a:pPr algn="ctr" defTabSz="914400"/>
              <a:r>
                <a:rPr lang="en-US" sz="2000" dirty="0" smtClean="0">
                  <a:solidFill>
                    <a:srgbClr val="FFFFFF"/>
                  </a:solidFill>
                  <a:latin typeface="Calibri"/>
                </a:rPr>
                <a:t> 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567579" y="1000454"/>
              <a:ext cx="2563939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600" b="1" dirty="0" smtClean="0">
                  <a:solidFill>
                    <a:srgbClr val="595959"/>
                  </a:solidFill>
                  <a:latin typeface="Calibri"/>
                </a:rPr>
                <a:t>Function Properties</a:t>
              </a:r>
              <a:endParaRPr lang="en-US" sz="1200" b="1" dirty="0" smtClean="0">
                <a:solidFill>
                  <a:srgbClr val="595959"/>
                </a:solidFill>
                <a:latin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3478811" y="1479726"/>
              <a:ext cx="534941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/>
            <p:cNvSpPr/>
            <p:nvPr/>
          </p:nvSpPr>
          <p:spPr>
            <a:xfrm>
              <a:off x="7513426" y="5086676"/>
              <a:ext cx="1248064" cy="369237"/>
            </a:xfrm>
            <a:prstGeom prst="roundRect">
              <a:avLst>
                <a:gd name="adj" fmla="val 9378"/>
              </a:avLst>
            </a:prstGeom>
            <a:solidFill>
              <a:srgbClr val="18A7E1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600" dirty="0" smtClean="0">
                  <a:solidFill>
                    <a:srgbClr val="FFFFFF"/>
                  </a:solidFill>
                  <a:latin typeface="Calibri"/>
                </a:rPr>
                <a:t>OK</a:t>
              </a:r>
              <a:endParaRPr lang="en-US" sz="160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485870" y="102391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ln>
                    <a:solidFill>
                      <a:prstClr val="black">
                        <a:lumMod val="65000"/>
                        <a:lumOff val="35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dirty="0">
                <a:ln>
                  <a:solidFill>
                    <a:prstClr val="black">
                      <a:lumMod val="65000"/>
                      <a:lumOff val="3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282708" y="5080382"/>
              <a:ext cx="1027884" cy="385266"/>
            </a:xfrm>
            <a:prstGeom prst="roundRect">
              <a:avLst>
                <a:gd name="adj" fmla="val 9121"/>
              </a:avLst>
            </a:prstGeom>
            <a:solidFill>
              <a:schemeClr val="bg1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Cancel</a:t>
              </a:r>
              <a:endPara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567579" y="1649569"/>
              <a:ext cx="12287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Name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567579" y="2031116"/>
              <a:ext cx="12287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Description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58343" y="2710005"/>
              <a:ext cx="12287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95959"/>
                  </a:solidFill>
                  <a:latin typeface="Calibri"/>
                </a:rPr>
                <a:t>Return Type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4695599" y="1650607"/>
              <a:ext cx="4065160" cy="263556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AVERAGE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598699" y="3102199"/>
              <a:ext cx="1470670" cy="307777"/>
              <a:chOff x="4362801" y="2279064"/>
              <a:chExt cx="1470670" cy="307777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604723" y="2279064"/>
                <a:ext cx="12287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595959"/>
                    </a:solidFill>
                    <a:latin typeface="Calibri"/>
                  </a:rPr>
                  <a:t>Enabled</a:t>
                </a: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4362801" y="2318034"/>
                <a:ext cx="245486" cy="237955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4697946" y="3106049"/>
              <a:ext cx="1042130" cy="307777"/>
              <a:chOff x="4362801" y="2690302"/>
              <a:chExt cx="1042130" cy="307777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4604723" y="2690302"/>
                <a:ext cx="8002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dirty="0" smtClean="0">
                    <a:solidFill>
                      <a:srgbClr val="595959"/>
                    </a:solidFill>
                    <a:latin typeface="Calibri"/>
                  </a:rPr>
                  <a:t>List</a:t>
                </a: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4362801" y="2729272"/>
                <a:ext cx="245486" cy="237955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endParaRPr lang="en-US" sz="1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</p:grpSp>
        <p:sp>
          <p:nvSpPr>
            <p:cNvPr id="117" name="Rounded Rectangle 116"/>
            <p:cNvSpPr/>
            <p:nvPr/>
          </p:nvSpPr>
          <p:spPr>
            <a:xfrm>
              <a:off x="4703543" y="2711042"/>
              <a:ext cx="4056353" cy="274552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NUMERIC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 rot="10800000">
              <a:off x="8406639" y="2636536"/>
              <a:ext cx="3477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Lucida Grande"/>
                  <a:ea typeface="Lucida Grande"/>
                  <a:cs typeface="Lucida Grande"/>
                </a:rPr>
                <a:t>⌃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18386" y="3165415"/>
              <a:ext cx="187596" cy="176561"/>
            </a:xfrm>
            <a:prstGeom prst="rect">
              <a:avLst/>
            </a:prstGeom>
          </p:spPr>
        </p:pic>
        <p:grpSp>
          <p:nvGrpSpPr>
            <p:cNvPr id="120" name="Group 119"/>
            <p:cNvGrpSpPr/>
            <p:nvPr/>
          </p:nvGrpSpPr>
          <p:grpSpPr>
            <a:xfrm>
              <a:off x="4695599" y="2032153"/>
              <a:ext cx="4076431" cy="574047"/>
              <a:chOff x="8343148" y="1988358"/>
              <a:chExt cx="3610727" cy="574047"/>
            </a:xfrm>
          </p:grpSpPr>
          <p:sp>
            <p:nvSpPr>
              <p:cNvPr id="137" name="Rounded Rectangle 136"/>
              <p:cNvSpPr/>
              <p:nvPr/>
            </p:nvSpPr>
            <p:spPr>
              <a:xfrm>
                <a:off x="8343148" y="1988358"/>
                <a:ext cx="3598730" cy="551719"/>
              </a:xfrm>
              <a:prstGeom prst="roundRect">
                <a:avLst>
                  <a:gd name="adj" fmla="val 8559"/>
                </a:avLst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 anchor="t">
                <a:noAutofit/>
              </a:bodyPr>
              <a:lstStyle/>
              <a:p>
                <a:pPr algn="l" defTabSz="914400"/>
                <a:r>
                  <a:rPr lang="en-US" sz="12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Returns the average of the values within a given list of Fact Types and/or values</a:t>
                </a:r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 r="30783" b="21526"/>
              <a:stretch/>
            </p:blipFill>
            <p:spPr>
              <a:xfrm>
                <a:off x="11722100" y="2299637"/>
                <a:ext cx="231775" cy="262768"/>
              </a:xfrm>
              <a:prstGeom prst="rect">
                <a:avLst/>
              </a:prstGeom>
            </p:spPr>
          </p:pic>
        </p:grpSp>
        <p:grpSp>
          <p:nvGrpSpPr>
            <p:cNvPr id="122" name="Group 121"/>
            <p:cNvGrpSpPr/>
            <p:nvPr/>
          </p:nvGrpSpPr>
          <p:grpSpPr>
            <a:xfrm>
              <a:off x="3521398" y="3628805"/>
              <a:ext cx="5242046" cy="932157"/>
              <a:chOff x="3521398" y="3628805"/>
              <a:chExt cx="5242046" cy="932157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3521398" y="3900165"/>
                <a:ext cx="148526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200" dirty="0" smtClean="0">
                    <a:solidFill>
                      <a:srgbClr val="595959"/>
                    </a:solidFill>
                    <a:latin typeface="Calibri"/>
                  </a:rPr>
                  <a:t>Parameters</a:t>
                </a: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695598" y="3867487"/>
                <a:ext cx="4066366" cy="35684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n</a:t>
                </a: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um1,num2,num3</a:t>
                </a: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…</a:t>
                </a:r>
                <a:endParaRPr lang="en-US" sz="105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689617" y="3628805"/>
                <a:ext cx="4073827" cy="2373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 anchor="ctr">
                <a:normAutofit fontScale="55000" lnSpcReduction="20000"/>
              </a:bodyPr>
              <a:lstStyle/>
              <a:p>
                <a:pPr algn="ctr" defTabSz="914400"/>
                <a:endParaRPr lang="en-US" sz="2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700580" y="3635529"/>
                <a:ext cx="532987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Name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766674" y="3635529"/>
                <a:ext cx="468034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Type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521720" y="3635529"/>
                <a:ext cx="606412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Infinite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8111521" y="3635529"/>
                <a:ext cx="384140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en-US" sz="11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List</a:t>
                </a:r>
                <a:endParaRPr lang="en-US" sz="11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766674" y="3934968"/>
                <a:ext cx="748923" cy="233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NUMERIC</a:t>
                </a:r>
                <a:endPara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524593" y="3934968"/>
                <a:ext cx="574355" cy="22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Infinite</a:t>
                </a:r>
                <a:endPara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111521" y="3934968"/>
                <a:ext cx="372969" cy="226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l" defTabSz="914400">
                  <a:lnSpc>
                    <a:spcPct val="80000"/>
                  </a:lnSpc>
                </a:pP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L</a:t>
                </a:r>
                <a:r>
                  <a:rPr lang="en-US" sz="105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i</a:t>
                </a:r>
                <a:r>
                  <a:rPr lang="is-I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 </a:t>
                </a:r>
                <a:endParaRPr lang="en-US" sz="10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695598" y="4204113"/>
                <a:ext cx="4066366" cy="35684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l" defTabSz="914400">
                  <a:lnSpc>
                    <a:spcPct val="80000"/>
                  </a:lnSpc>
                </a:pPr>
                <a:r>
                  <a:rPr lang="en-US" sz="105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"/>
                  </a:rPr>
                  <a:t>      </a:t>
                </a:r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  <a:latin typeface="Calibri"/>
                  </a:rPr>
                  <a:t>Add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2700000">
                <a:off x="4695633" y="4243716"/>
                <a:ext cx="301961" cy="276999"/>
              </a:xfrm>
              <a:prstGeom prst="rect">
                <a:avLst/>
              </a:prstGeom>
              <a:noFill/>
              <a:ln w="9525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>
                <a:normAutofit/>
              </a:bodyPr>
              <a:lstStyle/>
              <a:p>
                <a:pPr algn="ctr" rtl="0">
                  <a:lnSpc>
                    <a:spcPct val="80000"/>
                  </a:lnSpc>
                </a:pP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  <a:sym typeface="Zapf Dingbats"/>
                  </a:rPr>
                  <a:t>✕</a:t>
                </a:r>
                <a:endParaRPr 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52" name="Rectangle 151"/>
          <p:cNvSpPr/>
          <p:nvPr/>
        </p:nvSpPr>
        <p:spPr>
          <a:xfrm>
            <a:off x="7622508" y="3861985"/>
            <a:ext cx="4059672" cy="343745"/>
          </a:xfrm>
          <a:prstGeom prst="rect">
            <a:avLst/>
          </a:prstGeom>
          <a:solidFill>
            <a:srgbClr val="E7F4FC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value1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9354999" y="3926422"/>
            <a:ext cx="830939" cy="225864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NUMERIC</a:t>
            </a:r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96" y="411168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5" name="Rounded Rectangle 154"/>
          <p:cNvSpPr/>
          <p:nvPr/>
        </p:nvSpPr>
        <p:spPr>
          <a:xfrm>
            <a:off x="11225811" y="3801840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0236748" y="3926422"/>
            <a:ext cx="580477" cy="225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Infinite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0855326" y="3926422"/>
            <a:ext cx="520700" cy="225864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defTabSz="914400">
              <a:lnSpc>
                <a:spcPct val="80000"/>
              </a:lnSpc>
            </a:pP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List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0721" y="411168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1" name="Rectangle 150"/>
          <p:cNvSpPr/>
          <p:nvPr/>
        </p:nvSpPr>
        <p:spPr>
          <a:xfrm>
            <a:off x="7677843" y="3925335"/>
            <a:ext cx="1637608" cy="2269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num1,num2,num3</a:t>
            </a:r>
            <a:r>
              <a:rPr lang="is-I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…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158" name="Rectangle 157"/>
          <p:cNvSpPr/>
          <p:nvPr/>
        </p:nvSpPr>
        <p:spPr>
          <a:xfrm rot="10800000">
            <a:off x="9915284" y="3872370"/>
            <a:ext cx="3069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899774" y="3969844"/>
            <a:ext cx="146735" cy="142233"/>
            <a:chOff x="8673774" y="3293569"/>
            <a:chExt cx="245486" cy="237955"/>
          </a:xfrm>
        </p:grpSpPr>
        <p:sp>
          <p:nvSpPr>
            <p:cNvPr id="160" name="Rounded Rectangle 159"/>
            <p:cNvSpPr/>
            <p:nvPr/>
          </p:nvSpPr>
          <p:spPr>
            <a:xfrm>
              <a:off x="8673774" y="3293569"/>
              <a:ext cx="245486" cy="23795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endParaRPr 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93461" y="3317815"/>
              <a:ext cx="187596" cy="176561"/>
            </a:xfrm>
            <a:prstGeom prst="rect">
              <a:avLst/>
            </a:prstGeom>
          </p:spPr>
        </p:pic>
      </p:grpSp>
      <p:sp>
        <p:nvSpPr>
          <p:cNvPr id="162" name="Rectangular Callout 161"/>
          <p:cNvSpPr/>
          <p:nvPr/>
        </p:nvSpPr>
        <p:spPr>
          <a:xfrm>
            <a:off x="8731638" y="5215436"/>
            <a:ext cx="2451917" cy="1383232"/>
          </a:xfrm>
          <a:prstGeom prst="wedgeRectCallout">
            <a:avLst>
              <a:gd name="adj1" fmla="val 24026"/>
              <a:gd name="adj2" fmla="val -10633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When the focus is on one field, it becomes editable and ‘gets’ its editing widgets: combo list (NUMERIC) and checkbox in Infinite and List.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63" name="Rectangular Callout 162"/>
          <p:cNvSpPr/>
          <p:nvPr/>
        </p:nvSpPr>
        <p:spPr>
          <a:xfrm>
            <a:off x="2648867" y="5215436"/>
            <a:ext cx="2451917" cy="1383232"/>
          </a:xfrm>
          <a:prstGeom prst="wedgeRectCallout">
            <a:avLst>
              <a:gd name="adj1" fmla="val -5508"/>
              <a:gd name="adj2" fmla="val -113579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When Hovering a row all editable fields get the white </a:t>
            </a:r>
            <a:r>
              <a:rPr lang="en-US" sz="1400" dirty="0" err="1" smtClean="0">
                <a:solidFill>
                  <a:srgbClr val="595959"/>
                </a:solidFill>
                <a:latin typeface="Calibri"/>
              </a:rPr>
              <a:t>bkg</a:t>
            </a: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 and the [X} lets you remove the row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19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094577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3667328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Operators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11944" y="4430583"/>
            <a:ext cx="7456055" cy="124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buFont typeface="Arial"/>
              <a:buChar char="•"/>
            </a:pPr>
            <a:r>
              <a:rPr lang="en-CA" sz="1400" dirty="0">
                <a:solidFill>
                  <a:prstClr val="black"/>
                </a:solidFill>
                <a:latin typeface="Calibri"/>
                <a:ea typeface="Calibri"/>
                <a:cs typeface="Times New Roman"/>
              </a:rPr>
              <a:t>Lists Operators with the ability to designate for which Data Types the Operators are allowed.</a:t>
            </a:r>
          </a:p>
          <a:p>
            <a:pPr marL="285750" indent="-285750" algn="l">
              <a:lnSpc>
                <a:spcPct val="107000"/>
              </a:lnSpc>
              <a:buFont typeface="Arial"/>
              <a:buChar char="•"/>
            </a:pPr>
            <a:r>
              <a:rPr lang="en-CA" sz="1400" dirty="0">
                <a:solidFill>
                  <a:prstClr val="black"/>
                </a:solidFill>
                <a:latin typeface="Calibri"/>
                <a:ea typeface="Calibri"/>
                <a:cs typeface="Times New Roman"/>
              </a:rPr>
              <a:t>For each operator allows the setting of the Operator Name, Symbol and Inclusion Type</a:t>
            </a:r>
          </a:p>
          <a:p>
            <a:pPr marL="285750" indent="-285750" algn="l">
              <a:lnSpc>
                <a:spcPct val="107000"/>
              </a:lnSpc>
              <a:buFont typeface="Arial"/>
              <a:buChar char="•"/>
            </a:pPr>
            <a:r>
              <a:rPr lang="en-CA" sz="1400" b="1" dirty="0">
                <a:solidFill>
                  <a:prstClr val="black"/>
                </a:solidFill>
                <a:latin typeface="Calibri"/>
                <a:ea typeface="Calibri"/>
                <a:cs typeface="Times New Roman"/>
              </a:rPr>
              <a:t>In reality only the Symbol should be allowed to be changed by an end-user</a:t>
            </a:r>
          </a:p>
          <a:p>
            <a:pPr marL="285750" indent="-285750" algn="l">
              <a:lnSpc>
                <a:spcPct val="107000"/>
              </a:lnSpc>
              <a:buFont typeface="Arial"/>
              <a:buChar char="•"/>
            </a:pPr>
            <a:r>
              <a:rPr lang="en-CA" sz="1400" dirty="0">
                <a:solidFill>
                  <a:prstClr val="black"/>
                </a:solidFill>
                <a:latin typeface="Calibri"/>
                <a:ea typeface="Calibri"/>
                <a:cs typeface="Times New Roman"/>
              </a:rPr>
              <a:t>The Data Types for each operator its name and Inclusion Type should really be set for the system and not editable by end clients.  </a:t>
            </a:r>
          </a:p>
        </p:txBody>
      </p:sp>
    </p:spTree>
    <p:extLst>
      <p:ext uri="{BB962C8B-B14F-4D97-AF65-F5344CB8AC3E}">
        <p14:creationId xmlns:p14="http://schemas.microsoft.com/office/powerpoint/2010/main" val="108221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07237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247836" y="1333879"/>
            <a:ext cx="2492466" cy="396000"/>
          </a:xfrm>
          <a:prstGeom prst="roundRect">
            <a:avLst>
              <a:gd name="adj" fmla="val 5333"/>
            </a:avLst>
          </a:prstGeom>
          <a:solidFill>
            <a:srgbClr val="FAFAF9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sz="12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 </a:t>
            </a:r>
            <a:r>
              <a:rPr lang="en-US" sz="1200" dirty="0" smtClean="0">
                <a:solidFill>
                  <a:prstClr val="white">
                    <a:lumMod val="75000"/>
                  </a:prstClr>
                </a:solidFill>
                <a:latin typeface="Calibri"/>
              </a:rPr>
              <a:t>Search Settings</a:t>
            </a:r>
            <a:endParaRPr lang="en-US" sz="12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lum bright="70000" contrast="-70000"/>
            <a:alphaModFix amt="74000"/>
          </a:blip>
          <a:stretch>
            <a:fillRect/>
          </a:stretch>
        </p:blipFill>
        <p:spPr>
          <a:xfrm flipH="1">
            <a:off x="11371377" y="1405474"/>
            <a:ext cx="245252" cy="2452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91740"/>
          <a:stretch/>
        </p:blipFill>
        <p:spPr>
          <a:xfrm>
            <a:off x="0" y="0"/>
            <a:ext cx="12192000" cy="629478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642732"/>
            <a:ext cx="12192000" cy="483701"/>
          </a:xfrm>
          <a:prstGeom prst="rect">
            <a:avLst/>
          </a:prstGeom>
          <a:solidFill>
            <a:srgbClr val="18A7E1"/>
          </a:solidFill>
        </p:spPr>
        <p:txBody>
          <a:bodyPr vert="horz" lIns="180000" tIns="45718" rIns="91434" bIns="45718" rtlCol="0" anchor="ctr">
            <a:normAutofit/>
          </a:bodyPr>
          <a:lstStyle>
            <a:lvl1pPr algn="l" defTabSz="9143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509EC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rgbClr val="D9F4FF"/>
                </a:solidFill>
                <a:latin typeface="Calibri"/>
                <a:sym typeface="Wingdings"/>
              </a:rPr>
              <a:t>     Admin  &gt;  Settings </a:t>
            </a:r>
            <a:endParaRPr lang="en-US" sz="1600" dirty="0">
              <a:solidFill>
                <a:srgbClr val="D9F4FF"/>
              </a:solidFill>
              <a:latin typeface="Calibri"/>
            </a:endParaRPr>
          </a:p>
        </p:txBody>
      </p:sp>
      <p:pic>
        <p:nvPicPr>
          <p:cNvPr id="3" name="Picture 2" descr="noun_49007_cc.png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75" t="5797" r="11192" b="19002"/>
          <a:stretch/>
        </p:blipFill>
        <p:spPr>
          <a:xfrm>
            <a:off x="161761" y="779734"/>
            <a:ext cx="189032" cy="1842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9575" y="1332579"/>
            <a:ext cx="2134695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Settings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7638" y="1844261"/>
            <a:ext cx="11896725" cy="7094298"/>
            <a:chOff x="0" y="1844261"/>
            <a:chExt cx="12192000" cy="709429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0329" y="1844261"/>
              <a:ext cx="121816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0" y="2443479"/>
              <a:ext cx="12192000" cy="5186476"/>
              <a:chOff x="0" y="2443479"/>
              <a:chExt cx="12192000" cy="5186476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0" y="7629955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0" y="2443479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0" y="3058239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0" y="3711097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0" y="6319336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0" y="6972196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0" y="4357642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0" y="5015733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0" y="5666651"/>
                <a:ext cx="12192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0" y="8938559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0" y="8280800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136954" y="1855305"/>
            <a:ext cx="11914980" cy="57426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ctangle 111"/>
          <p:cNvSpPr>
            <a:spLocks/>
          </p:cNvSpPr>
          <p:nvPr/>
        </p:nvSpPr>
        <p:spPr>
          <a:xfrm>
            <a:off x="316474" y="1996135"/>
            <a:ext cx="2795026" cy="705046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1400" u="sng" dirty="0" smtClean="0">
                <a:solidFill>
                  <a:srgbClr val="1FB3EE"/>
                </a:solidFill>
                <a:latin typeface="Calibri"/>
              </a:rPr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File Extensions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Functions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Operators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Validation Rules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Verbs</a:t>
            </a:r>
          </a:p>
          <a:p>
            <a:pPr algn="l" rtl="0">
              <a:lnSpc>
                <a:spcPct val="260000"/>
              </a:lnSpc>
              <a:spcAft>
                <a:spcPts val="800"/>
              </a:spcAft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System Options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410482" y="1917433"/>
            <a:ext cx="4479305" cy="6938428"/>
            <a:chOff x="2410482" y="1917433"/>
            <a:chExt cx="4479305" cy="6938428"/>
          </a:xfrm>
        </p:grpSpPr>
        <p:sp>
          <p:nvSpPr>
            <p:cNvPr id="72" name="Rectangle 71"/>
            <p:cNvSpPr/>
            <p:nvPr/>
          </p:nvSpPr>
          <p:spPr>
            <a:xfrm>
              <a:off x="2410482" y="7765417"/>
              <a:ext cx="2630189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View or Add Decision Views verbs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410483" y="5166313"/>
              <a:ext cx="4333192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Change Operators’ symbol or uncheck Data Type options  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0483" y="1917433"/>
              <a:ext cx="3827416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Manage the Custom Properties of Entity Type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10482" y="7115641"/>
              <a:ext cx="3142068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Define validations a Warning or as an Error 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10482" y="3216985"/>
              <a:ext cx="4479305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Manage which File Extensions are supported in the BCR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410482" y="4516537"/>
              <a:ext cx="2644245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Manage or Import new functions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10482" y="3866761"/>
              <a:ext cx="3844090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Environment Format Definitions’ Status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410482" y="5816089"/>
              <a:ext cx="3844090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Repository Definitions’ Status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10482" y="2567209"/>
              <a:ext cx="4220797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display format of Data 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Types 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410482" y="8415196"/>
              <a:ext cx="2884356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system and layout options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410482" y="6465865"/>
              <a:ext cx="4202518" cy="440665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Set the Environment Test Groups Format Definitions’ Status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20" y="2150141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alphaModFix amt="74000"/>
          </a:blip>
          <a:stretch>
            <a:fillRect/>
          </a:stretch>
        </p:blipFill>
        <p:spPr>
          <a:xfrm>
            <a:off x="159448" y="1400697"/>
            <a:ext cx="265298" cy="265296"/>
          </a:xfrm>
          <a:prstGeom prst="rect">
            <a:avLst/>
          </a:prstGeom>
        </p:spPr>
      </p:pic>
      <p:sp>
        <p:nvSpPr>
          <p:cNvPr id="41" name="Rectangular Callout 40"/>
          <p:cNvSpPr/>
          <p:nvPr/>
        </p:nvSpPr>
        <p:spPr>
          <a:xfrm>
            <a:off x="9268947" y="2680102"/>
            <a:ext cx="2451917" cy="1508500"/>
          </a:xfrm>
          <a:prstGeom prst="wedgeRectCallout">
            <a:avLst>
              <a:gd name="adj1" fmla="val -46688"/>
              <a:gd name="adj2" fmla="val -8626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Hovering the link adds the underline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Click to go to the ‘Custom Properties’ page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3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0209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Operators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Operators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06237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47638" y="2260067"/>
            <a:ext cx="118062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74" name="Rounded Rectangle 73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an Operator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155" name="Rectangle 154"/>
          <p:cNvSpPr/>
          <p:nvPr/>
        </p:nvSpPr>
        <p:spPr>
          <a:xfrm rot="10800000">
            <a:off x="832017" y="1926865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16833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Function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213971" y="2425097"/>
            <a:ext cx="736099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189874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Symbol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593390" y="1929887"/>
            <a:ext cx="82113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Inclusion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665022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</a:t>
            </a:r>
            <a:r>
              <a:rPr lang="en-US" sz="1200" b="1" dirty="0">
                <a:solidFill>
                  <a:srgbClr val="565656"/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types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2188224" y="2412273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~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595647" y="2425097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50324" y="2407150"/>
            <a:ext cx="2771974" cy="279585"/>
            <a:chOff x="5650324" y="2407150"/>
            <a:chExt cx="2771974" cy="279585"/>
          </a:xfrm>
        </p:grpSpPr>
        <p:sp>
          <p:nvSpPr>
            <p:cNvPr id="165" name="Rounded Rectangle 164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sp>
        <p:nvSpPr>
          <p:cNvPr id="169" name="Rectangle 168"/>
          <p:cNvSpPr/>
          <p:nvPr/>
        </p:nvSpPr>
        <p:spPr>
          <a:xfrm>
            <a:off x="213971" y="2967734"/>
            <a:ext cx="10182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Any 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2188224" y="2954910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containsany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595647" y="2967734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213971" y="3475734"/>
            <a:ext cx="125361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Any (IC) 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188224" y="3462910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containsanyignorecase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595647" y="3475734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213971" y="3983734"/>
            <a:ext cx="128435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188224" y="3970910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!~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4595647" y="3983734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213971" y="4468643"/>
            <a:ext cx="1569660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Any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2188224" y="4455819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doesnotcontainany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595647" y="4468643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213971" y="4976643"/>
            <a:ext cx="180763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Any (IC)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188224" y="4963819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doesnotcontainanyignorecase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4595647" y="4976643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13971" y="5473098"/>
            <a:ext cx="1533292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(IC)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2188224" y="5460274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595647" y="5473098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213971" y="6014441"/>
            <a:ext cx="28725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2188224" y="6001617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4595647" y="6014441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02" name="Rounded Rectangle 201"/>
          <p:cNvSpPr/>
          <p:nvPr/>
        </p:nvSpPr>
        <p:spPr>
          <a:xfrm>
            <a:off x="5650325" y="5984264"/>
            <a:ext cx="694052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Amount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6420815" y="5984264"/>
            <a:ext cx="907700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Basis_Points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7404953" y="5984264"/>
            <a:ext cx="594821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Code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8076212" y="5984264"/>
            <a:ext cx="836964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Conclusion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8989614" y="5984264"/>
            <a:ext cx="55390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9619958" y="5984264"/>
            <a:ext cx="487415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Day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10183811" y="5984264"/>
            <a:ext cx="753230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Identifier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11013479" y="5984264"/>
            <a:ext cx="75797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Indicator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5652807" y="6396971"/>
            <a:ext cx="655402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Month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6399218" y="6396971"/>
            <a:ext cx="911864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Month_Year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7402091" y="6396971"/>
            <a:ext cx="608638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Name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8101738" y="6396971"/>
            <a:ext cx="73686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Numeric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8929616" y="6396971"/>
            <a:ext cx="694125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Percent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9714750" y="6396971"/>
            <a:ext cx="741617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Quantity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10547376" y="6396971"/>
            <a:ext cx="54214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Text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11180529" y="6396971"/>
            <a:ext cx="54214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Year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213971" y="7020638"/>
            <a:ext cx="121058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 After the Date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2188224" y="7007814"/>
            <a:ext cx="2334728" cy="2718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&gt;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4595647" y="7020638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22" name="Rounded Rectangle 221"/>
          <p:cNvSpPr/>
          <p:nvPr/>
        </p:nvSpPr>
        <p:spPr>
          <a:xfrm>
            <a:off x="5650324" y="7002691"/>
            <a:ext cx="60941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217396" y="2827292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217396" y="3333664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217396" y="4852119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17396" y="5358491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217396" y="5864863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202426" y="6858000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217396" y="4345747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17396" y="3851274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217396" y="7422833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217396" y="7965468"/>
            <a:ext cx="117364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213971" y="7563273"/>
            <a:ext cx="1223412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 After the Time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188224" y="7550449"/>
            <a:ext cx="2334728" cy="2718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&gt;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4595647" y="7563273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5650324" y="7545326"/>
            <a:ext cx="885373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Date_Time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5650324" y="2953005"/>
            <a:ext cx="2771974" cy="279585"/>
            <a:chOff x="5650324" y="2407150"/>
            <a:chExt cx="2771974" cy="279585"/>
          </a:xfrm>
        </p:grpSpPr>
        <p:sp>
          <p:nvSpPr>
            <p:cNvPr id="229" name="Rounded Rectangle 228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5650324" y="3963251"/>
            <a:ext cx="2771974" cy="279585"/>
            <a:chOff x="5650324" y="2407150"/>
            <a:chExt cx="2771974" cy="279585"/>
          </a:xfrm>
        </p:grpSpPr>
        <p:sp>
          <p:nvSpPr>
            <p:cNvPr id="234" name="Rounded Rectangle 233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5650324" y="4463338"/>
            <a:ext cx="2771974" cy="279585"/>
            <a:chOff x="5650324" y="2407150"/>
            <a:chExt cx="2771974" cy="279585"/>
          </a:xfrm>
        </p:grpSpPr>
        <p:sp>
          <p:nvSpPr>
            <p:cNvPr id="239" name="Rounded Rectangle 238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sp>
        <p:nvSpPr>
          <p:cNvPr id="243" name="Rectangular Callout 242"/>
          <p:cNvSpPr/>
          <p:nvPr/>
        </p:nvSpPr>
        <p:spPr>
          <a:xfrm>
            <a:off x="8834463" y="3537874"/>
            <a:ext cx="2295001" cy="1330262"/>
          </a:xfrm>
          <a:prstGeom prst="wedgeRectCallout">
            <a:avLst>
              <a:gd name="adj1" fmla="val -47337"/>
              <a:gd name="adj2" fmla="val -82448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Note how all data types appear without the remove element – until hovering the row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9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0209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Operators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Operators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72912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74" name="Rounded Rectangle 73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an Operator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155" name="Rectangle 154"/>
          <p:cNvSpPr/>
          <p:nvPr/>
        </p:nvSpPr>
        <p:spPr>
          <a:xfrm rot="10800000">
            <a:off x="832017" y="1926865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16833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Function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213971" y="2425097"/>
            <a:ext cx="736099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189874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Symbol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593390" y="1929887"/>
            <a:ext cx="82113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Inclusion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665022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</a:t>
            </a:r>
            <a:r>
              <a:rPr lang="en-US" sz="1200" b="1" dirty="0">
                <a:solidFill>
                  <a:srgbClr val="565656"/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types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2188224" y="2412273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~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595647" y="2425097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50324" y="2407150"/>
            <a:ext cx="2771974" cy="279585"/>
            <a:chOff x="5650324" y="2407150"/>
            <a:chExt cx="2771974" cy="279585"/>
          </a:xfrm>
        </p:grpSpPr>
        <p:sp>
          <p:nvSpPr>
            <p:cNvPr id="165" name="Rounded Rectangle 164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213971" y="3475734"/>
            <a:ext cx="125361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Any (IC) 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188224" y="3462910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containsanyignorecase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595647" y="3475734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213971" y="3983734"/>
            <a:ext cx="128435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188224" y="3970910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!~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4595647" y="3983734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213971" y="4468643"/>
            <a:ext cx="1569660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Any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2188224" y="4455819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doesnotcontainany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595647" y="4468643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213971" y="4976643"/>
            <a:ext cx="180763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Any (IC)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188224" y="4963819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doesnotcontainanyignorecase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4595647" y="4976643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13971" y="5473098"/>
            <a:ext cx="1533292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(IC)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2188224" y="5460274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595647" y="5473098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213971" y="6014441"/>
            <a:ext cx="28725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2188224" y="6001617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4595647" y="6014441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02" name="Rounded Rectangle 201"/>
          <p:cNvSpPr/>
          <p:nvPr/>
        </p:nvSpPr>
        <p:spPr>
          <a:xfrm>
            <a:off x="5650325" y="5984264"/>
            <a:ext cx="694052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Amount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6420815" y="5984264"/>
            <a:ext cx="907700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Basis_Points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7404953" y="5984264"/>
            <a:ext cx="594821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Code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8076212" y="5984264"/>
            <a:ext cx="836964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Conclusion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8989614" y="5984264"/>
            <a:ext cx="55390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9619958" y="5984264"/>
            <a:ext cx="487415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Day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10183811" y="5984264"/>
            <a:ext cx="753230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Identifier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11013479" y="5984264"/>
            <a:ext cx="75797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Indicator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5652807" y="6396971"/>
            <a:ext cx="655402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Month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6399218" y="6396971"/>
            <a:ext cx="911864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Month_Year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7402091" y="6396971"/>
            <a:ext cx="608638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Name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8101738" y="6396971"/>
            <a:ext cx="73686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Numeric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8929616" y="6396971"/>
            <a:ext cx="694125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Percent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9714750" y="6396971"/>
            <a:ext cx="741617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Quantity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10547376" y="6396971"/>
            <a:ext cx="54214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Text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11180529" y="6396971"/>
            <a:ext cx="54214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Year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213971" y="7020638"/>
            <a:ext cx="121058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 After the Date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2188224" y="7007814"/>
            <a:ext cx="2334728" cy="2718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&gt;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4595647" y="7020638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22" name="Rounded Rectangle 221"/>
          <p:cNvSpPr/>
          <p:nvPr/>
        </p:nvSpPr>
        <p:spPr>
          <a:xfrm>
            <a:off x="5650324" y="7002691"/>
            <a:ext cx="60941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213971" y="7563273"/>
            <a:ext cx="1223412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 After the Time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188224" y="7550449"/>
            <a:ext cx="2334728" cy="2718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&gt;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4595647" y="7563273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5650324" y="7545326"/>
            <a:ext cx="885373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Date_Time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grpSp>
        <p:nvGrpSpPr>
          <p:cNvPr id="233" name="Group 232"/>
          <p:cNvGrpSpPr/>
          <p:nvPr/>
        </p:nvGrpSpPr>
        <p:grpSpPr>
          <a:xfrm>
            <a:off x="5650324" y="3963251"/>
            <a:ext cx="2771974" cy="279585"/>
            <a:chOff x="5650324" y="2407150"/>
            <a:chExt cx="2771974" cy="279585"/>
          </a:xfrm>
        </p:grpSpPr>
        <p:sp>
          <p:nvSpPr>
            <p:cNvPr id="234" name="Rounded Rectangle 233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5650324" y="4463338"/>
            <a:ext cx="2771974" cy="279585"/>
            <a:chOff x="5650324" y="2407150"/>
            <a:chExt cx="2771974" cy="279585"/>
          </a:xfrm>
        </p:grpSpPr>
        <p:sp>
          <p:nvSpPr>
            <p:cNvPr id="239" name="Rounded Rectangle 238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sp>
        <p:nvSpPr>
          <p:cNvPr id="98" name="Rectangle 97"/>
          <p:cNvSpPr/>
          <p:nvPr/>
        </p:nvSpPr>
        <p:spPr>
          <a:xfrm>
            <a:off x="147638" y="2850416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213971" y="2967734"/>
            <a:ext cx="10182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Any 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2188224" y="2954910"/>
            <a:ext cx="989092" cy="2718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containsany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595647" y="2967734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5580" y="2827292"/>
            <a:ext cx="11884970" cy="5138176"/>
            <a:chOff x="202426" y="2827292"/>
            <a:chExt cx="11751450" cy="5138176"/>
          </a:xfrm>
        </p:grpSpPr>
        <p:cxnSp>
          <p:nvCxnSpPr>
            <p:cNvPr id="150" name="Straight Connector 149"/>
            <p:cNvCxnSpPr/>
            <p:nvPr/>
          </p:nvCxnSpPr>
          <p:spPr>
            <a:xfrm>
              <a:off x="217396" y="4852119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217396" y="5358491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17396" y="5864863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202426" y="6858000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17396" y="4345747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17396" y="3851274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217396" y="7422833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217396" y="7965468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17396" y="2827292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217396" y="3333664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5650324" y="2953005"/>
            <a:ext cx="3796909" cy="279585"/>
            <a:chOff x="5650324" y="2407150"/>
            <a:chExt cx="3796909" cy="279585"/>
          </a:xfrm>
        </p:grpSpPr>
        <p:sp>
          <p:nvSpPr>
            <p:cNvPr id="229" name="Rounded Rectangle 228"/>
            <p:cNvSpPr/>
            <p:nvPr/>
          </p:nvSpPr>
          <p:spPr>
            <a:xfrm>
              <a:off x="5650324" y="2407150"/>
              <a:ext cx="956055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Indicator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</a:rPr>
                <a:t>  </a:t>
              </a:r>
              <a:r>
                <a:rPr lang="en-US" sz="1200" dirty="0" smtClean="0">
                  <a:solidFill>
                    <a:srgbClr val="18A7E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srgbClr val="18A7E1"/>
                </a:solidFill>
                <a:latin typeface="Calibri"/>
              </a:endParaRP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6706956" y="2407150"/>
              <a:ext cx="6350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List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</a:rPr>
                <a:t> 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7442546" y="2407150"/>
              <a:ext cx="767769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Name  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8310891" y="2407150"/>
              <a:ext cx="67957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Text   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 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9090732" y="2407150"/>
              <a:ext cx="356501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800" dirty="0">
                  <a:solidFill>
                    <a:prstClr val="white">
                      <a:lumMod val="65000"/>
                    </a:prstClr>
                  </a:solidFill>
                  <a:latin typeface="+mj-lt"/>
                  <a:ea typeface="Zapf Dingbats"/>
                  <a:cs typeface="Zapf Dingbats"/>
                  <a:sym typeface="Zapf Dingbats"/>
                </a:rPr>
                <a:t>+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 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71" y="312487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" name="Rectangular Callout 103"/>
          <p:cNvSpPr/>
          <p:nvPr/>
        </p:nvSpPr>
        <p:spPr>
          <a:xfrm>
            <a:off x="8834463" y="3537874"/>
            <a:ext cx="2295001" cy="1330262"/>
          </a:xfrm>
          <a:prstGeom prst="wedgeRectCallout">
            <a:avLst>
              <a:gd name="adj1" fmla="val -29376"/>
              <a:gd name="adj2" fmla="val -6235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Hover reveals the remove option for the data types and adds the [+] button that lets users add a data type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64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0209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Operators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Operators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72912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74" name="Rounded Rectangle 73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an Operator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155" name="Rectangle 154"/>
          <p:cNvSpPr/>
          <p:nvPr/>
        </p:nvSpPr>
        <p:spPr>
          <a:xfrm rot="10800000">
            <a:off x="832017" y="1926865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16833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Function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213971" y="2425097"/>
            <a:ext cx="736099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189874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Symbol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593390" y="1929887"/>
            <a:ext cx="82113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Inclusion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665022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</a:t>
            </a:r>
            <a:r>
              <a:rPr lang="en-US" sz="1200" b="1" dirty="0">
                <a:solidFill>
                  <a:srgbClr val="565656"/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types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2188224" y="2412273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~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595647" y="2425097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50324" y="2407150"/>
            <a:ext cx="2771974" cy="279585"/>
            <a:chOff x="5650324" y="2407150"/>
            <a:chExt cx="2771974" cy="279585"/>
          </a:xfrm>
        </p:grpSpPr>
        <p:sp>
          <p:nvSpPr>
            <p:cNvPr id="165" name="Rounded Rectangle 164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213971" y="3475734"/>
            <a:ext cx="125361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Any (IC) 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188224" y="3462910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containsanyignorecase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595647" y="3475734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213971" y="3983734"/>
            <a:ext cx="128435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188224" y="3970910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!~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4595647" y="3983734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213971" y="4468643"/>
            <a:ext cx="1569660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Any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2188224" y="4455819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doesnotcontainany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595647" y="4468643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213971" y="4976643"/>
            <a:ext cx="180763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Any (IC)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188224" y="4963819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doesnotcontainanyignorecase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4595647" y="4976643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13971" y="5473098"/>
            <a:ext cx="1533292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(IC)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2188224" y="5460274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595647" y="5473098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213971" y="6014441"/>
            <a:ext cx="28725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2188224" y="6001617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4595647" y="6014441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02" name="Rounded Rectangle 201"/>
          <p:cNvSpPr/>
          <p:nvPr/>
        </p:nvSpPr>
        <p:spPr>
          <a:xfrm>
            <a:off x="5650325" y="5984264"/>
            <a:ext cx="694052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Amount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6420815" y="5984264"/>
            <a:ext cx="907700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Basis_Points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7404953" y="5984264"/>
            <a:ext cx="594821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Code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8076212" y="5984264"/>
            <a:ext cx="836964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Conclusion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8989614" y="5984264"/>
            <a:ext cx="55390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9619958" y="5984264"/>
            <a:ext cx="487415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Day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10183811" y="5984264"/>
            <a:ext cx="753230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Identifier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11013479" y="5984264"/>
            <a:ext cx="75797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Indicator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5652807" y="6396971"/>
            <a:ext cx="655402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Month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6399218" y="6396971"/>
            <a:ext cx="911864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Month_Year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7402091" y="6396971"/>
            <a:ext cx="608638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Name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8101738" y="6396971"/>
            <a:ext cx="73686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Numeric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8929616" y="6396971"/>
            <a:ext cx="694125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Percent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9714750" y="6396971"/>
            <a:ext cx="741617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Quantity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10547376" y="6396971"/>
            <a:ext cx="54214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Text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11180529" y="6396971"/>
            <a:ext cx="54214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Year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213971" y="7020638"/>
            <a:ext cx="121058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 After the Date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2188224" y="7007814"/>
            <a:ext cx="2334728" cy="2718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&gt;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4595647" y="7020638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22" name="Rounded Rectangle 221"/>
          <p:cNvSpPr/>
          <p:nvPr/>
        </p:nvSpPr>
        <p:spPr>
          <a:xfrm>
            <a:off x="5650324" y="7002691"/>
            <a:ext cx="60941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213971" y="7563273"/>
            <a:ext cx="1223412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 After the Time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188224" y="7550449"/>
            <a:ext cx="2334728" cy="2718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&gt;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4595647" y="7563273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5650324" y="7545326"/>
            <a:ext cx="885373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Date_Time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grpSp>
        <p:nvGrpSpPr>
          <p:cNvPr id="233" name="Group 232"/>
          <p:cNvGrpSpPr/>
          <p:nvPr/>
        </p:nvGrpSpPr>
        <p:grpSpPr>
          <a:xfrm>
            <a:off x="5650324" y="3963251"/>
            <a:ext cx="2771974" cy="279585"/>
            <a:chOff x="5650324" y="2407150"/>
            <a:chExt cx="2771974" cy="279585"/>
          </a:xfrm>
        </p:grpSpPr>
        <p:sp>
          <p:nvSpPr>
            <p:cNvPr id="234" name="Rounded Rectangle 233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5650324" y="4463338"/>
            <a:ext cx="2771974" cy="279585"/>
            <a:chOff x="5650324" y="2407150"/>
            <a:chExt cx="2771974" cy="279585"/>
          </a:xfrm>
        </p:grpSpPr>
        <p:sp>
          <p:nvSpPr>
            <p:cNvPr id="239" name="Rounded Rectangle 238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sp>
        <p:nvSpPr>
          <p:cNvPr id="98" name="Rectangle 97"/>
          <p:cNvSpPr/>
          <p:nvPr/>
        </p:nvSpPr>
        <p:spPr>
          <a:xfrm>
            <a:off x="147638" y="2850416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213971" y="2967734"/>
            <a:ext cx="10182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Any 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2188224" y="2954910"/>
            <a:ext cx="989092" cy="2718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containsany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595647" y="2967734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5580" y="2827292"/>
            <a:ext cx="11884970" cy="5138176"/>
            <a:chOff x="202426" y="2827292"/>
            <a:chExt cx="11751450" cy="5138176"/>
          </a:xfrm>
        </p:grpSpPr>
        <p:cxnSp>
          <p:nvCxnSpPr>
            <p:cNvPr id="150" name="Straight Connector 149"/>
            <p:cNvCxnSpPr/>
            <p:nvPr/>
          </p:nvCxnSpPr>
          <p:spPr>
            <a:xfrm>
              <a:off x="217396" y="4852119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217396" y="5358491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17396" y="5864863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202426" y="6858000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17396" y="4345747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17396" y="3851274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217396" y="7422833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217396" y="7965468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17396" y="2827292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217396" y="3333664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5650324" y="2953005"/>
            <a:ext cx="3796909" cy="279585"/>
            <a:chOff x="5650324" y="2407150"/>
            <a:chExt cx="3796909" cy="279585"/>
          </a:xfrm>
        </p:grpSpPr>
        <p:sp>
          <p:nvSpPr>
            <p:cNvPr id="229" name="Rounded Rectangle 228"/>
            <p:cNvSpPr/>
            <p:nvPr/>
          </p:nvSpPr>
          <p:spPr>
            <a:xfrm>
              <a:off x="5650324" y="2407150"/>
              <a:ext cx="956055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Indicator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</a:rPr>
                <a:t>  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srgbClr val="18A7E1"/>
                </a:solidFill>
                <a:latin typeface="Calibri"/>
              </a:endParaRP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6706956" y="2407150"/>
              <a:ext cx="6350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List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</a:rPr>
                <a:t> 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7442546" y="2407150"/>
              <a:ext cx="767769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Name  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8310891" y="2407150"/>
              <a:ext cx="67957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Text   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 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9090732" y="2407150"/>
              <a:ext cx="356501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rgbClr val="18A7E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800" dirty="0">
                  <a:solidFill>
                    <a:srgbClr val="18A7E1"/>
                  </a:solidFill>
                  <a:latin typeface="+mj-lt"/>
                  <a:ea typeface="Zapf Dingbats"/>
                  <a:cs typeface="Zapf Dingbats"/>
                  <a:sym typeface="Zapf Dingbats"/>
                </a:rPr>
                <a:t>+</a:t>
              </a:r>
              <a:r>
                <a:rPr lang="en-US" sz="1200" dirty="0" smtClean="0">
                  <a:solidFill>
                    <a:srgbClr val="18A7E1"/>
                  </a:solidFill>
                  <a:latin typeface="Calibri"/>
                </a:rPr>
                <a:t> </a:t>
              </a:r>
              <a:endParaRPr lang="en-US" sz="1200" dirty="0">
                <a:solidFill>
                  <a:srgbClr val="18A7E1"/>
                </a:solidFill>
                <a:latin typeface="Calibri"/>
              </a:endParaRPr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266" y="312487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1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0209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Operators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Operators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72912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74" name="Rounded Rectangle 73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an Operator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155" name="Rectangle 154"/>
          <p:cNvSpPr/>
          <p:nvPr/>
        </p:nvSpPr>
        <p:spPr>
          <a:xfrm rot="10800000">
            <a:off x="832017" y="1926865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16833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Function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213971" y="2425097"/>
            <a:ext cx="736099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189874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Symbol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593390" y="1929887"/>
            <a:ext cx="821136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Inclusion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665022" y="192988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</a:t>
            </a:r>
            <a:r>
              <a:rPr lang="en-US" sz="1200" b="1" dirty="0">
                <a:solidFill>
                  <a:srgbClr val="565656"/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types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2188224" y="2412273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~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595647" y="2425097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50324" y="2407150"/>
            <a:ext cx="2771974" cy="279585"/>
            <a:chOff x="5650324" y="2407150"/>
            <a:chExt cx="2771974" cy="279585"/>
          </a:xfrm>
        </p:grpSpPr>
        <p:sp>
          <p:nvSpPr>
            <p:cNvPr id="165" name="Rounded Rectangle 164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213971" y="3475734"/>
            <a:ext cx="125361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Any (IC) 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188224" y="3462910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containsanyignorecase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595647" y="3475734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213971" y="3983734"/>
            <a:ext cx="128435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188224" y="3970910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!~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4595647" y="3983734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213971" y="4468643"/>
            <a:ext cx="1569660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Any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2188224" y="4455819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doesnotcontainany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4595647" y="4468643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213971" y="4976643"/>
            <a:ext cx="1807631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Any (IC)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188224" y="4963819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doesnotcontainanyignorecase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4595647" y="4976643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13971" y="5473098"/>
            <a:ext cx="1533292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Does Not Contain (IC)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2188224" y="5460274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doesnotcontainignorecase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595647" y="5473098"/>
            <a:ext cx="749274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Exclusive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213971" y="6014441"/>
            <a:ext cx="28725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2188224" y="6001617"/>
            <a:ext cx="2334728" cy="271869"/>
          </a:xfrm>
          <a:prstGeom prst="rect">
            <a:avLst/>
          </a:prstGeom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4595647" y="6014441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02" name="Rounded Rectangle 201"/>
          <p:cNvSpPr/>
          <p:nvPr/>
        </p:nvSpPr>
        <p:spPr>
          <a:xfrm>
            <a:off x="5650325" y="5984264"/>
            <a:ext cx="694052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Amount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6420815" y="5984264"/>
            <a:ext cx="907700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Basis_Points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7404953" y="5984264"/>
            <a:ext cx="594821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Code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8076212" y="5984264"/>
            <a:ext cx="836964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Conclusion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8989614" y="5984264"/>
            <a:ext cx="55390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9619958" y="5984264"/>
            <a:ext cx="487415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Day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10183811" y="5984264"/>
            <a:ext cx="753230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Identifier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11013479" y="5984264"/>
            <a:ext cx="75797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Indicator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5652807" y="6396971"/>
            <a:ext cx="655402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Month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6399218" y="6396971"/>
            <a:ext cx="911864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Month_Year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7402091" y="6396971"/>
            <a:ext cx="608638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Name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8101738" y="6396971"/>
            <a:ext cx="73686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Numeric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8929616" y="6396971"/>
            <a:ext cx="694125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Percent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9714750" y="6396971"/>
            <a:ext cx="741617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Quantity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10547376" y="6396971"/>
            <a:ext cx="54214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Text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11180529" y="6396971"/>
            <a:ext cx="542146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Year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213971" y="7020638"/>
            <a:ext cx="1210588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 After the Date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2188224" y="7007814"/>
            <a:ext cx="2334728" cy="2718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&gt;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4595647" y="7020638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22" name="Rounded Rectangle 221"/>
          <p:cNvSpPr/>
          <p:nvPr/>
        </p:nvSpPr>
        <p:spPr>
          <a:xfrm>
            <a:off x="5650324" y="7002691"/>
            <a:ext cx="609419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213971" y="7563273"/>
            <a:ext cx="1223412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Is After the Time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188224" y="7550449"/>
            <a:ext cx="2334728" cy="2718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&gt;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4595647" y="7563273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5650324" y="7545326"/>
            <a:ext cx="885373" cy="279585"/>
          </a:xfrm>
          <a:prstGeom prst="roundRect">
            <a:avLst>
              <a:gd name="adj" fmla="val 8559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l" defTabSz="914400">
              <a:lnSpc>
                <a:spcPct val="80000"/>
              </a:lnSpc>
            </a:pP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  <a:latin typeface="Calibri"/>
              </a:rPr>
              <a:t>Date_Time</a:t>
            </a:r>
            <a:endParaRPr lang="en-US" sz="1200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grpSp>
        <p:nvGrpSpPr>
          <p:cNvPr id="233" name="Group 232"/>
          <p:cNvGrpSpPr/>
          <p:nvPr/>
        </p:nvGrpSpPr>
        <p:grpSpPr>
          <a:xfrm>
            <a:off x="5650324" y="3963251"/>
            <a:ext cx="2771974" cy="279585"/>
            <a:chOff x="5650324" y="2407150"/>
            <a:chExt cx="2771974" cy="279585"/>
          </a:xfrm>
        </p:grpSpPr>
        <p:sp>
          <p:nvSpPr>
            <p:cNvPr id="234" name="Rounded Rectangle 233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5650324" y="4463338"/>
            <a:ext cx="2771974" cy="279585"/>
            <a:chOff x="5650324" y="2407150"/>
            <a:chExt cx="2771974" cy="279585"/>
          </a:xfrm>
        </p:grpSpPr>
        <p:sp>
          <p:nvSpPr>
            <p:cNvPr id="239" name="Rounded Rectangle 238"/>
            <p:cNvSpPr/>
            <p:nvPr/>
          </p:nvSpPr>
          <p:spPr>
            <a:xfrm>
              <a:off x="5650324" y="2407150"/>
              <a:ext cx="7984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Indicator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6543841" y="2407150"/>
              <a:ext cx="48846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List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127412" y="2407150"/>
              <a:ext cx="636658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Name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859175" y="2407150"/>
              <a:ext cx="56312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Text </a:t>
              </a:r>
            </a:p>
          </p:txBody>
        </p:sp>
      </p:grpSp>
      <p:sp>
        <p:nvSpPr>
          <p:cNvPr id="98" name="Rectangle 97"/>
          <p:cNvSpPr/>
          <p:nvPr/>
        </p:nvSpPr>
        <p:spPr>
          <a:xfrm>
            <a:off x="147638" y="2850416"/>
            <a:ext cx="11896725" cy="47487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213971" y="2967734"/>
            <a:ext cx="101822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Contains Any 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2188224" y="2954910"/>
            <a:ext cx="989092" cy="2718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 err="1">
                <a:solidFill>
                  <a:srgbClr val="595959"/>
                </a:solidFill>
                <a:latin typeface="Calibri"/>
              </a:rPr>
              <a:t>containsany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595647" y="2967734"/>
            <a:ext cx="72710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Inclusive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5580" y="2827292"/>
            <a:ext cx="11884970" cy="5138176"/>
            <a:chOff x="202426" y="2827292"/>
            <a:chExt cx="11751450" cy="5138176"/>
          </a:xfrm>
        </p:grpSpPr>
        <p:cxnSp>
          <p:nvCxnSpPr>
            <p:cNvPr id="150" name="Straight Connector 149"/>
            <p:cNvCxnSpPr/>
            <p:nvPr/>
          </p:nvCxnSpPr>
          <p:spPr>
            <a:xfrm>
              <a:off x="217396" y="4852119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217396" y="5358491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17396" y="5864863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202426" y="6858000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17396" y="4345747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17396" y="3851274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217396" y="7422833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217396" y="7965468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17396" y="2827292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217396" y="3333664"/>
              <a:ext cx="1173648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5650324" y="2953005"/>
            <a:ext cx="3796909" cy="279585"/>
            <a:chOff x="5650324" y="2407150"/>
            <a:chExt cx="3796909" cy="279585"/>
          </a:xfrm>
        </p:grpSpPr>
        <p:sp>
          <p:nvSpPr>
            <p:cNvPr id="229" name="Rounded Rectangle 228"/>
            <p:cNvSpPr/>
            <p:nvPr/>
          </p:nvSpPr>
          <p:spPr>
            <a:xfrm>
              <a:off x="5650324" y="2407150"/>
              <a:ext cx="956055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Indicator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</a:rPr>
                <a:t>  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srgbClr val="18A7E1"/>
                </a:solidFill>
                <a:latin typeface="Calibri"/>
              </a:endParaRP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6706956" y="2407150"/>
              <a:ext cx="635013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List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</a:rPr>
                <a:t> 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7442546" y="2407150"/>
              <a:ext cx="767769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Name   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8310891" y="2407150"/>
              <a:ext cx="679577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l" defTabSz="914400">
                <a:lnSpc>
                  <a:spcPct val="80000"/>
                </a:lnSpc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</a:rPr>
                <a:t>Text   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r>
                <a:rPr lang="en-US" sz="1200" dirty="0" smtClean="0">
                  <a:solidFill>
                    <a:prstClr val="white">
                      <a:lumMod val="65000"/>
                    </a:prstClr>
                  </a:solidFill>
                  <a:latin typeface="Calibri"/>
                </a:rPr>
                <a:t> </a:t>
              </a:r>
              <a:endParaRPr lang="en-US" sz="1200" dirty="0">
                <a:solidFill>
                  <a:prstClr val="white">
                    <a:lumMod val="65000"/>
                  </a:prstClr>
                </a:solidFill>
                <a:latin typeface="Calibri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9090732" y="2407150"/>
              <a:ext cx="356501" cy="279585"/>
            </a:xfrm>
            <a:prstGeom prst="roundRect">
              <a:avLst>
                <a:gd name="adj" fmla="val 8559"/>
              </a:avLst>
            </a:prstGeom>
            <a:solidFill>
              <a:srgbClr val="FFFFFF"/>
            </a:solidFill>
            <a:ln>
              <a:solidFill>
                <a:srgbClr val="18A7E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defTabSz="914400">
                <a:lnSpc>
                  <a:spcPct val="80000"/>
                </a:lnSpc>
              </a:pPr>
              <a:r>
                <a:rPr lang="en-US" sz="1800" dirty="0">
                  <a:solidFill>
                    <a:srgbClr val="18A7E1"/>
                  </a:solidFill>
                  <a:latin typeface="+mj-lt"/>
                  <a:ea typeface="Zapf Dingbats"/>
                  <a:cs typeface="Zapf Dingbats"/>
                  <a:sym typeface="Zapf Dingbats"/>
                </a:rPr>
                <a:t>+</a:t>
              </a:r>
              <a:r>
                <a:rPr lang="en-US" sz="1200" dirty="0" smtClean="0">
                  <a:solidFill>
                    <a:srgbClr val="18A7E1"/>
                  </a:solidFill>
                  <a:latin typeface="Calibri"/>
                </a:rPr>
                <a:t> </a:t>
              </a:r>
              <a:endParaRPr lang="en-US" sz="1200" dirty="0">
                <a:solidFill>
                  <a:srgbClr val="18A7E1"/>
                </a:solidFill>
                <a:latin typeface="Calibri"/>
              </a:endParaRPr>
            </a:p>
          </p:txBody>
        </p:sp>
      </p:grpSp>
      <p:pic>
        <p:nvPicPr>
          <p:cNvPr id="102" name="Picture 101" descr="Sapiens_02_Operators + Pop up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6" t="52305" r="11810" b="16345"/>
          <a:stretch/>
        </p:blipFill>
        <p:spPr>
          <a:xfrm>
            <a:off x="9101877" y="3252850"/>
            <a:ext cx="1849340" cy="2632974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280" y="4261144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" name="Rectangular Callout 103"/>
          <p:cNvSpPr/>
          <p:nvPr/>
        </p:nvSpPr>
        <p:spPr>
          <a:xfrm>
            <a:off x="9714571" y="2161140"/>
            <a:ext cx="2295001" cy="724094"/>
          </a:xfrm>
          <a:prstGeom prst="wedgeRectCallout">
            <a:avLst>
              <a:gd name="adj1" fmla="val -19182"/>
              <a:gd name="adj2" fmla="val 105484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Can add multiple data types in one go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698697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7803376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Repository Definitions</a:t>
            </a:r>
          </a:p>
        </p:txBody>
      </p:sp>
    </p:spTree>
    <p:extLst>
      <p:ext uri="{BB962C8B-B14F-4D97-AF65-F5344CB8AC3E}">
        <p14:creationId xmlns:p14="http://schemas.microsoft.com/office/powerpoint/2010/main" val="294456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Repository Definitions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>
                  <a:solidFill>
                    <a:srgbClr val="D9F4FF"/>
                  </a:solidFill>
                  <a:sym typeface="Wingdings"/>
                </a:rPr>
                <a:t>Repository Definitions</a:t>
              </a: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Repository Definition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Definition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1613159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79514" y="1924397"/>
            <a:ext cx="101967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Properties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155183" y="3250227"/>
            <a:ext cx="118891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55183" y="4976620"/>
            <a:ext cx="118891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55183" y="6127670"/>
            <a:ext cx="118891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15186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147943" y="2388119"/>
            <a:ext cx="993039" cy="3023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dirty="0" smtClean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endParaRPr lang="en-US" sz="1200" b="1" dirty="0" smtClean="0">
              <a:solidFill>
                <a:srgbClr val="F89B25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F89B25"/>
                </a:solidFill>
              </a:rPr>
              <a:t>Disabled</a:t>
            </a:r>
            <a:endParaRPr lang="en-U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endParaRPr lang="en-US" sz="1200" b="1" dirty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endParaRPr lang="en-US" sz="1200" b="1" dirty="0" smtClean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00000"/>
              </a:lnSpc>
            </a:pPr>
            <a:endParaRPr lang="en-US" sz="1200" b="1" dirty="0" smtClean="0">
              <a:solidFill>
                <a:srgbClr val="45C81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2833" y="2365971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BDES (Business Decision Executive Server)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363091" y="2229754"/>
            <a:ext cx="2285002" cy="9725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DeploymentUserName*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DeploymentUserPassword*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RepositoryUrl*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 Registration*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02833" y="3426685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Nexus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63091" y="3290468"/>
            <a:ext cx="2285002" cy="16373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Artifact Group ID*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Nexus Username*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Snapshots Repository ID*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Nexus Password*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Nexus URL*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Release Repository ID*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 Registration*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2833" y="5185236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Script Based Deployer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63091" y="5049019"/>
            <a:ext cx="2285002" cy="9725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Script Type*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Script File Path*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Script Property File Path*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 Registration*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08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Repository Definitions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>
                  <a:solidFill>
                    <a:srgbClr val="D9F4FF"/>
                  </a:solidFill>
                  <a:sym typeface="Wingdings"/>
                </a:rPr>
                <a:t>Repository Definitions</a:t>
              </a: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Repository Definition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Definition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1613159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379514" y="1924397"/>
            <a:ext cx="101967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Properties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155183" y="3250227"/>
            <a:ext cx="118891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55183" y="4976620"/>
            <a:ext cx="118891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55183" y="6127670"/>
            <a:ext cx="118891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15186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02833" y="3426685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Nexus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63091" y="3290468"/>
            <a:ext cx="2285002" cy="16373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Artifact Group ID*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Nexus Username*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Snapshots Repository ID*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Nexus Password*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Nexus URL*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Release Repository ID*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 Registration*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2833" y="5185236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Script Based Deployer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63091" y="5049019"/>
            <a:ext cx="2285002" cy="9725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Script Type*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Script File Path*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Script Property File Path*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 Registration*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7638" y="2282281"/>
            <a:ext cx="11896725" cy="948290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1518667" y="2303593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033530" y="2380272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Disable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880" y="2556738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ounded Rectangle 31"/>
          <p:cNvSpPr/>
          <p:nvPr/>
        </p:nvSpPr>
        <p:spPr>
          <a:xfrm>
            <a:off x="8913637" y="2380272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Retire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782604" y="2380272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 fontScale="92500" lnSpcReduction="20000"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Deprecate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2833" y="2365971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BDES (Business Decision Executive Server)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363091" y="2229754"/>
            <a:ext cx="2285002" cy="97257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DeploymentUserName*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DeploymentUserPassword*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RepositoryUrl*</a:t>
            </a:r>
          </a:p>
          <a:p>
            <a:pPr algn="l">
              <a:lnSpc>
                <a:spcPct val="12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- Deployment Registration*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147943" y="2388119"/>
            <a:ext cx="993039" cy="3023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dirty="0" smtClean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endParaRPr lang="en-US" sz="1200" b="1" dirty="0" smtClean="0">
              <a:solidFill>
                <a:srgbClr val="F89B25"/>
              </a:solidFill>
            </a:endParaRPr>
          </a:p>
          <a:p>
            <a:pPr algn="l">
              <a:lnSpc>
                <a:spcPct val="276000"/>
              </a:lnSpc>
            </a:pPr>
            <a:r>
              <a:rPr lang="en-US" sz="1200" b="1" dirty="0" smtClean="0">
                <a:solidFill>
                  <a:srgbClr val="F89B25"/>
                </a:solidFill>
              </a:rPr>
              <a:t>Disabled</a:t>
            </a:r>
            <a:endParaRPr lang="en-US" sz="1200" dirty="0" smtClean="0">
              <a:solidFill>
                <a:srgbClr val="595959"/>
              </a:solidFill>
            </a:endParaRPr>
          </a:p>
          <a:p>
            <a:pPr algn="l">
              <a:lnSpc>
                <a:spcPct val="276000"/>
              </a:lnSpc>
            </a:pPr>
            <a:endParaRPr lang="en-US" sz="1200" b="1" dirty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endParaRPr lang="en-US" sz="1200" b="1" dirty="0" smtClean="0">
              <a:solidFill>
                <a:srgbClr val="45C811"/>
              </a:solidFill>
              <a:latin typeface="Calibri"/>
            </a:endParaRPr>
          </a:p>
          <a:p>
            <a:pPr algn="l">
              <a:lnSpc>
                <a:spcPct val="200000"/>
              </a:lnSpc>
            </a:pPr>
            <a:endParaRPr lang="en-US" sz="1200" b="1" dirty="0" smtClean="0">
              <a:solidFill>
                <a:srgbClr val="45C811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sz="1200" b="1" dirty="0" smtClean="0">
                <a:solidFill>
                  <a:srgbClr val="45C811"/>
                </a:solidFill>
              </a:rPr>
              <a:t>Enabled</a:t>
            </a:r>
            <a:endParaRPr lang="en-US" sz="1200" b="1" dirty="0">
              <a:solidFill>
                <a:srgbClr val="45C81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5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4302818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7006583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Test Group Formats</a:t>
            </a:r>
          </a:p>
        </p:txBody>
      </p:sp>
    </p:spTree>
    <p:extLst>
      <p:ext uri="{BB962C8B-B14F-4D97-AF65-F5344CB8AC3E}">
        <p14:creationId xmlns:p14="http://schemas.microsoft.com/office/powerpoint/2010/main" val="42120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Test Groups Formats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Text Group Formats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Format Definition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Format</a:t>
              </a: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1479467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488265" y="1924397"/>
            <a:ext cx="101967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Properties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49191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487993" y="2445329"/>
            <a:ext cx="9930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b="1" dirty="0" smtClean="0">
              <a:solidFill>
                <a:srgbClr val="F89B25"/>
              </a:solidFill>
            </a:endParaRPr>
          </a:p>
          <a:p>
            <a:pPr algn="l">
              <a:lnSpc>
                <a:spcPct val="300000"/>
              </a:lnSpc>
            </a:pPr>
            <a:r>
              <a:rPr lang="en-US" sz="1200" b="1" dirty="0" smtClean="0">
                <a:solidFill>
                  <a:srgbClr val="F89B25"/>
                </a:solidFill>
              </a:rPr>
              <a:t>Disabled</a:t>
            </a:r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9674" y="2426955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CSV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3499" y="2396177"/>
            <a:ext cx="18224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rtl="0"/>
            <a:r>
              <a:rPr lang="en-US" sz="1200" dirty="0">
                <a:solidFill>
                  <a:srgbClr val="595959"/>
                </a:solidFill>
                <a:latin typeface="Calibri"/>
              </a:rPr>
              <a:t>- Test Groups to Export*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50720" y="2827292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50720" y="333366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69674" y="2960406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XML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3499" y="2929628"/>
            <a:ext cx="18224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rtl="0"/>
            <a:r>
              <a:rPr lang="en-US" sz="1200" dirty="0">
                <a:solidFill>
                  <a:srgbClr val="595959"/>
                </a:solidFill>
                <a:latin typeface="Calibri"/>
              </a:rPr>
              <a:t>- Test Groups to Export*</a:t>
            </a:r>
          </a:p>
        </p:txBody>
      </p:sp>
    </p:spTree>
    <p:extLst>
      <p:ext uri="{BB962C8B-B14F-4D97-AF65-F5344CB8AC3E}">
        <p14:creationId xmlns:p14="http://schemas.microsoft.com/office/powerpoint/2010/main" val="10216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Test Groups Formats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Text Group Formats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Format Definition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Format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1479467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488265" y="1924397"/>
            <a:ext cx="101967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Properties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491911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Status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9674" y="2426955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CSV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3499" y="2396177"/>
            <a:ext cx="18224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rtl="0"/>
            <a:r>
              <a:rPr lang="en-US" sz="1200" dirty="0">
                <a:solidFill>
                  <a:srgbClr val="595959"/>
                </a:solidFill>
                <a:latin typeface="Calibri"/>
              </a:rPr>
              <a:t>- Test Groups to Export*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50720" y="2827292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50720" y="333366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47638" y="2839277"/>
            <a:ext cx="11896725" cy="480413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518667" y="2871728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540689" y="2903848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Enable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420796" y="2903848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Retire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289763" y="2903848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 fontScale="92500" lnSpcReduction="20000"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Deprecate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487993" y="2445329"/>
            <a:ext cx="9930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rgbClr val="45C811"/>
                </a:solidFill>
                <a:latin typeface="Calibri"/>
              </a:rPr>
              <a:t>Enabled</a:t>
            </a:r>
            <a:endParaRPr lang="en-US" sz="1200" b="1" dirty="0" smtClean="0">
              <a:solidFill>
                <a:srgbClr val="F89B25"/>
              </a:solidFill>
            </a:endParaRPr>
          </a:p>
          <a:p>
            <a:pPr algn="l">
              <a:lnSpc>
                <a:spcPct val="300000"/>
              </a:lnSpc>
            </a:pPr>
            <a:r>
              <a:rPr lang="en-US" sz="1200" b="1" dirty="0" smtClean="0">
                <a:solidFill>
                  <a:srgbClr val="F89B25"/>
                </a:solidFill>
              </a:rPr>
              <a:t>Disabled</a:t>
            </a:r>
            <a:endParaRPr lang="en-US" sz="1200" dirty="0" smtClean="0">
              <a:solidFill>
                <a:srgbClr val="595959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9674" y="2960406"/>
            <a:ext cx="283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XML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83499" y="2929628"/>
            <a:ext cx="182248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rtl="0"/>
            <a:r>
              <a:rPr lang="en-US" sz="1200" dirty="0">
                <a:solidFill>
                  <a:srgbClr val="595959"/>
                </a:solidFill>
                <a:latin typeface="Calibri"/>
              </a:rPr>
              <a:t>- Test Groups to Export*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880" y="3124873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91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1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6572232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Custom Properties</a:t>
            </a:r>
          </a:p>
        </p:txBody>
      </p:sp>
    </p:spTree>
    <p:extLst>
      <p:ext uri="{BB962C8B-B14F-4D97-AF65-F5344CB8AC3E}">
        <p14:creationId xmlns:p14="http://schemas.microsoft.com/office/powerpoint/2010/main" val="303526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4943925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5713448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Validation Rules</a:t>
            </a:r>
          </a:p>
        </p:txBody>
      </p:sp>
    </p:spTree>
    <p:extLst>
      <p:ext uri="{BB962C8B-B14F-4D97-AF65-F5344CB8AC3E}">
        <p14:creationId xmlns:p14="http://schemas.microsoft.com/office/powerpoint/2010/main" val="5499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Validation Rules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/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>
                  <a:solidFill>
                    <a:srgbClr val="D9F4FF"/>
                  </a:solidFill>
                  <a:sym typeface="Wingdings"/>
                </a:rPr>
                <a:t>Validation Rules </a:t>
              </a: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Rule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97143" y="2828402"/>
            <a:ext cx="11850412" cy="3541675"/>
            <a:chOff x="2036867" y="3463080"/>
            <a:chExt cx="8968154" cy="3541675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2036867" y="3463080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036867" y="3969452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036867" y="4475824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036867" y="4982196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036867" y="5488568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2036867" y="5994940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036867" y="6501310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036867" y="7004755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199104" y="193099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Principle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4524" y="1943092"/>
            <a:ext cx="101967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Name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571703" y="1932918"/>
            <a:ext cx="77182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Severity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44537" y="3956514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The same set of conditions cannot result in different conclusions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97142" y="2355656"/>
            <a:ext cx="459406" cy="3911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P4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P3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P5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P12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P4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P2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P5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44538" y="2943380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Operand {0} is not valid. Operator {1} requires the operand to contain 2 values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44537" y="2456705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Row must have a body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4537" y="4464514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Duplicate row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44537" y="4972514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Rule Family View is required to have a heading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44537" y="5468419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Rule Family View is required to have a conclusion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44537" y="5946323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View contains an orphan Rule Family View {0}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44538" y="3438619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The conclusion Fact Type may not be used as a Condition Fact Type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571703" y="2411640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7571703" y="2965823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Warning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571703" y="3986441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7571703" y="4496750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7571703" y="5007059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7571703" y="5517368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7571703" y="6027677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67" name="Rectangle 66"/>
          <p:cNvSpPr/>
          <p:nvPr/>
        </p:nvSpPr>
        <p:spPr>
          <a:xfrm rot="10800000">
            <a:off x="1567858" y="1930997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571703" y="3457826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Warning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92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Validation Rules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/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>
                  <a:solidFill>
                    <a:srgbClr val="D9F4FF"/>
                  </a:solidFill>
                  <a:sym typeface="Wingdings"/>
                </a:rPr>
                <a:t>Validation Rules </a:t>
              </a: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Rule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63720" y="2828402"/>
            <a:ext cx="11850412" cy="3541675"/>
            <a:chOff x="2036867" y="3463080"/>
            <a:chExt cx="8968154" cy="3541675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2036867" y="3463080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036867" y="3969452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036867" y="4475824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036867" y="4982196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036867" y="5488568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2036867" y="5994940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036867" y="6501310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036867" y="7004755"/>
              <a:ext cx="896815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199104" y="1930997"/>
            <a:ext cx="12043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Principle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44524" y="1943092"/>
            <a:ext cx="101967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Name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571703" y="1932918"/>
            <a:ext cx="77182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Severity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44537" y="3956514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The same set of conditions cannot result in different conclusions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44537" y="2456705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Row must have a body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4537" y="4464514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Duplicate row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44537" y="4972514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Rule Family View is required to have a heading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44537" y="5468419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Rule Family View is required to have a conclusion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44537" y="5946323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View contains an orphan Rule Family View {0}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44538" y="3438619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The conclusion Fact Type may not be used as a Condition Fact Type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571703" y="2411640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7571703" y="3986441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7571703" y="4496750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7571703" y="5007059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7571703" y="5517368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7571703" y="6027677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>
                <a:solidFill>
                  <a:srgbClr val="595959"/>
                </a:solidFill>
                <a:latin typeface="Calibri"/>
              </a:rPr>
              <a:t>Error</a:t>
            </a:r>
          </a:p>
        </p:txBody>
      </p:sp>
      <p:sp>
        <p:nvSpPr>
          <p:cNvPr id="67" name="Rectangle 66"/>
          <p:cNvSpPr/>
          <p:nvPr/>
        </p:nvSpPr>
        <p:spPr>
          <a:xfrm rot="10800000">
            <a:off x="1567858" y="1930997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571703" y="3457826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Warning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47638" y="2839277"/>
            <a:ext cx="11896725" cy="480413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1518667" y="2849448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97142" y="2355656"/>
            <a:ext cx="459406" cy="3911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P4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P3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P5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P12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P4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P2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P5</a:t>
            </a:r>
          </a:p>
          <a:p>
            <a:pPr algn="l">
              <a:lnSpc>
                <a:spcPct val="235000"/>
              </a:lnSpc>
            </a:pPr>
            <a:r>
              <a:rPr lang="en-US" sz="1400" dirty="0">
                <a:solidFill>
                  <a:srgbClr val="595959"/>
                </a:solidFill>
                <a:latin typeface="Calibri"/>
              </a:rPr>
              <a:t>P3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44538" y="2943380"/>
            <a:ext cx="593997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Operand {0} is not valid. Operator {1} requires the operand to contain 2 values</a:t>
            </a:r>
            <a:endParaRPr lang="en-US" sz="1200" dirty="0">
              <a:solidFill>
                <a:srgbClr val="565656"/>
              </a:solidFill>
              <a:latin typeface="Calibri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571703" y="2965823"/>
            <a:ext cx="679663" cy="258227"/>
          </a:xfrm>
          <a:prstGeom prst="roundRect">
            <a:avLst/>
          </a:prstGeom>
          <a:noFill/>
        </p:spPr>
        <p:txBody>
          <a:bodyPr wrap="square" lIns="72000" rIns="7200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100" dirty="0" smtClean="0">
                <a:solidFill>
                  <a:srgbClr val="595959"/>
                </a:solidFill>
                <a:latin typeface="Calibri"/>
              </a:rPr>
              <a:t>Warning</a:t>
            </a:r>
            <a:endParaRPr lang="en-US" sz="11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8323186" y="2926128"/>
            <a:ext cx="783596" cy="321450"/>
          </a:xfrm>
          <a:prstGeom prst="roundRect">
            <a:avLst>
              <a:gd name="adj" fmla="val 8171"/>
            </a:avLst>
          </a:prstGeom>
          <a:solidFill>
            <a:srgbClr val="FFFFFF"/>
          </a:solidFill>
          <a:ln w="9525" cmpd="sng">
            <a:solidFill>
              <a:srgbClr val="18A7E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rmAutofit/>
          </a:bodyPr>
          <a:lstStyle/>
          <a:p>
            <a:pPr algn="ctr" rtl="0">
              <a:lnSpc>
                <a:spcPct val="80000"/>
              </a:lnSpc>
            </a:pPr>
            <a:r>
              <a:rPr lang="en-US" sz="1200" dirty="0" smtClean="0">
                <a:solidFill>
                  <a:srgbClr val="18A7E1"/>
                </a:solidFill>
              </a:rPr>
              <a:t>Error</a:t>
            </a:r>
            <a:endParaRPr lang="en-US" sz="1200" dirty="0">
              <a:solidFill>
                <a:srgbClr val="18A7E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110" y="3124873"/>
            <a:ext cx="614435" cy="7966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89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5560375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2156810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Verbs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38636" y="824223"/>
            <a:ext cx="4548909" cy="502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sz="3200" dirty="0">
                <a:solidFill>
                  <a:prstClr val="black"/>
                </a:solidFill>
              </a:rPr>
              <a:t>Add</a:t>
            </a:r>
          </a:p>
          <a:p>
            <a:pPr lvl="0" algn="l"/>
            <a:r>
              <a:rPr lang="en-US" sz="3200" dirty="0">
                <a:solidFill>
                  <a:prstClr val="black"/>
                </a:solidFill>
              </a:rPr>
              <a:t>Edit</a:t>
            </a:r>
          </a:p>
          <a:p>
            <a:pPr lvl="0" algn="l"/>
            <a:r>
              <a:rPr lang="en-US" sz="3200" dirty="0">
                <a:solidFill>
                  <a:prstClr val="black"/>
                </a:solidFill>
              </a:rPr>
              <a:t>Remove</a:t>
            </a:r>
          </a:p>
          <a:p>
            <a:pPr lvl="0" algn="l">
              <a:lnSpc>
                <a:spcPct val="107000"/>
              </a:lnSpc>
              <a:spcAft>
                <a:spcPts val="0"/>
              </a:spcAft>
            </a:pPr>
            <a:endParaRPr lang="en-CA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Sort By Name </a:t>
            </a:r>
            <a:r>
              <a:rPr lang="en-CA" sz="1400" dirty="0" err="1">
                <a:ea typeface="Calibri"/>
                <a:cs typeface="Times New Roman"/>
              </a:rPr>
              <a:t>Asc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Ability to Sort on column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Add button is OK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On Add Button creates empty row on top of screen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Can Enter the value and enter or click off will save like the Grid Control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Hover on Row to delete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Delete confirmation required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Single click on cell will enable the row for edit and can edit and tab to next cells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Enter or click of row will save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ESC is a cancel</a:t>
            </a:r>
            <a:endParaRPr lang="en-US" sz="1400" dirty="0">
              <a:ea typeface="Calibri"/>
              <a:cs typeface="Times New Roman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Symbol"/>
              <a:buChar char=""/>
            </a:pPr>
            <a:r>
              <a:rPr lang="en-CA" sz="1400" dirty="0">
                <a:ea typeface="Calibri"/>
                <a:cs typeface="Times New Roman"/>
              </a:rPr>
              <a:t>Confirmation message that disappears when item added</a:t>
            </a:r>
            <a:endParaRPr lang="en-US" sz="1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75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Verbs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Verbs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Name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Verb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766469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50720" y="2827292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50720" y="333366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02835" y="2399106"/>
            <a:ext cx="853344" cy="2863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Assess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Calculate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Determine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Estimate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Validate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Kill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50720" y="3846099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0720" y="434739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0720" y="4837550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0720" y="5349985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43" name="Rounded Rectangle 42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44" name="Rectangle 43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4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Verbs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Verbs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Name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Verb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766469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50720" y="2827292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50720" y="333366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50720" y="3846099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0720" y="434739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0720" y="4837550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0720" y="5349985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43" name="Rounded Rectangle 42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44" name="Rectangle 43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47638" y="2839277"/>
            <a:ext cx="11896725" cy="480413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880" y="3124873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/>
          <p:cNvSpPr/>
          <p:nvPr/>
        </p:nvSpPr>
        <p:spPr>
          <a:xfrm>
            <a:off x="202835" y="2399106"/>
            <a:ext cx="853344" cy="2863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Assess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Calculate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Determine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Estimate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Validate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Kill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057" y="2939308"/>
            <a:ext cx="761747" cy="276999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</a:rPr>
              <a:t>Calculate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1518667" y="2849448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Verbs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Verbs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Name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Verb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766469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50720" y="2827292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50720" y="333366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50720" y="3846099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0720" y="434739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0720" y="4837550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0720" y="5349985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43" name="Rounded Rectangle 42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44" name="Rectangle 43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47638" y="2839277"/>
            <a:ext cx="11896725" cy="480413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2835" y="2399106"/>
            <a:ext cx="853344" cy="2863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Assess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Calculate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Determine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Estimate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Validate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Kill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057" y="2922740"/>
            <a:ext cx="1420471" cy="31013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</a:rPr>
              <a:t>Calculate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72" y="3124873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Rounded Rectangle 29"/>
          <p:cNvSpPr/>
          <p:nvPr/>
        </p:nvSpPr>
        <p:spPr>
          <a:xfrm>
            <a:off x="11518667" y="2849448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Verbs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Verbs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Name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Verb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766469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50720" y="2827292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50720" y="333366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50720" y="3846099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0720" y="434739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0720" y="4837550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0720" y="5349985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43" name="Rounded Rectangle 42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44" name="Rectangle 43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47638" y="2839277"/>
            <a:ext cx="11896725" cy="480413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2835" y="2399106"/>
            <a:ext cx="853344" cy="2863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Assess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Calculate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Determine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Estimate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Validate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Kill</a:t>
            </a:r>
          </a:p>
        </p:txBody>
      </p:sp>
      <p:sp>
        <p:nvSpPr>
          <p:cNvPr id="4" name="Rectangle 3"/>
          <p:cNvSpPr/>
          <p:nvPr/>
        </p:nvSpPr>
        <p:spPr>
          <a:xfrm>
            <a:off x="206057" y="2922740"/>
            <a:ext cx="1420471" cy="31013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</a:rPr>
              <a:t>Calculate Edited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1518667" y="2849448"/>
            <a:ext cx="531445" cy="500185"/>
          </a:xfrm>
          <a:prstGeom prst="roundRect">
            <a:avLst>
              <a:gd name="adj" fmla="val 8559"/>
            </a:avLst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pPr algn="ctr" defTabSz="914400">
              <a:lnSpc>
                <a:spcPct val="80000"/>
              </a:lnSpc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✕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4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Verbs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Verbs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7" y="1924397"/>
            <a:ext cx="20430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Name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Verb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766469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50720" y="2827292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50720" y="333366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50720" y="3846099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0720" y="4347394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0720" y="4837550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50720" y="5349985"/>
            <a:ext cx="118698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43" name="Rounded Rectangle 42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44" name="Rectangle 43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47638" y="2839277"/>
            <a:ext cx="11896725" cy="480413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2835" y="2399106"/>
            <a:ext cx="1193881" cy="2863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Assess</a:t>
            </a:r>
          </a:p>
          <a:p>
            <a:pPr algn="l">
              <a:lnSpc>
                <a:spcPct val="276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Calculate Edited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Determine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Estimate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Validate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Kill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49812" y="975408"/>
            <a:ext cx="2892378" cy="380214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 lnSpcReduction="10000"/>
          </a:bodyPr>
          <a:lstStyle/>
          <a:p>
            <a:pPr algn="ctr" defTabSz="914400">
              <a:spcAft>
                <a:spcPts val="600"/>
              </a:spcAft>
            </a:pPr>
            <a:r>
              <a:rPr lang="en-US" sz="1400" b="1" dirty="0">
                <a:solidFill>
                  <a:srgbClr val="595959"/>
                </a:solidFill>
                <a:latin typeface="Calibri"/>
              </a:rPr>
              <a:t>Verb </a:t>
            </a:r>
            <a:r>
              <a:rPr lang="en-US" sz="1400" dirty="0">
                <a:solidFill>
                  <a:srgbClr val="595959"/>
                </a:solidFill>
                <a:latin typeface="Calibri"/>
              </a:rPr>
              <a:t>was updated   </a:t>
            </a:r>
            <a:r>
              <a:rPr lang="en-US" sz="1400" b="1" u="sng" dirty="0">
                <a:solidFill>
                  <a:srgbClr val="4F81BD"/>
                </a:solidFill>
                <a:latin typeface="Calibri"/>
              </a:rPr>
              <a:t>UNDO</a:t>
            </a:r>
          </a:p>
        </p:txBody>
      </p:sp>
      <p:sp>
        <p:nvSpPr>
          <p:cNvPr id="32" name="Rectangular Callout 31"/>
          <p:cNvSpPr/>
          <p:nvPr/>
        </p:nvSpPr>
        <p:spPr>
          <a:xfrm>
            <a:off x="5993609" y="1989429"/>
            <a:ext cx="2295001" cy="1330262"/>
          </a:xfrm>
          <a:prstGeom prst="wedgeRectCallout">
            <a:avLst>
              <a:gd name="adj1" fmla="val -47337"/>
              <a:gd name="adj2" fmla="val -82448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Note how the undo option is displayed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 rot="13201544" flipV="1">
            <a:off x="3706569" y="3014921"/>
            <a:ext cx="2055013" cy="64189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en-US" b="1" dirty="0" smtClean="0">
                <a:solidFill>
                  <a:srgbClr val="5E9BFB"/>
                </a:solidFill>
              </a:rPr>
              <a:t>Not to do now</a:t>
            </a:r>
          </a:p>
        </p:txBody>
      </p:sp>
    </p:spTree>
    <p:extLst>
      <p:ext uri="{BB962C8B-B14F-4D97-AF65-F5344CB8AC3E}">
        <p14:creationId xmlns:p14="http://schemas.microsoft.com/office/powerpoint/2010/main" val="174978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6229222"/>
            <a:ext cx="2493817" cy="604120"/>
          </a:xfrm>
          <a:prstGeom prst="rect">
            <a:avLst/>
          </a:prstGeom>
          <a:solidFill>
            <a:srgbClr val="F7E58E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304071" y="170580"/>
            <a:ext cx="2685487" cy="67741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1400" dirty="0"/>
              <a:t>Custom Properties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Data Type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File Extensions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Format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Functions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Operators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Repository Definitions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Test Group Formats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Validation Rules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Verbs</a:t>
            </a:r>
          </a:p>
          <a:p>
            <a:pPr algn="l" rtl="0">
              <a:lnSpc>
                <a:spcPct val="260000"/>
              </a:lnSpc>
              <a:spcAft>
                <a:spcPts val="560"/>
              </a:spcAft>
            </a:pPr>
            <a:r>
              <a:rPr lang="en-US" sz="1400" dirty="0"/>
              <a:t>System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3836" y="3057589"/>
            <a:ext cx="5558470" cy="1023357"/>
          </a:xfrm>
          <a:prstGeom prst="rect">
            <a:avLst/>
          </a:prstGeom>
          <a:solidFill>
            <a:srgbClr val="F7E58E"/>
          </a:solidFill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Aft>
                <a:spcPts val="560"/>
              </a:spcAft>
            </a:pPr>
            <a:r>
              <a:rPr lang="en-US" sz="6600" dirty="0"/>
              <a:t>System Options</a:t>
            </a:r>
          </a:p>
        </p:txBody>
      </p:sp>
    </p:spTree>
    <p:extLst>
      <p:ext uri="{BB962C8B-B14F-4D97-AF65-F5344CB8AC3E}">
        <p14:creationId xmlns:p14="http://schemas.microsoft.com/office/powerpoint/2010/main" val="6617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Custom </a:t>
            </a:r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Properties 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Properties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 rot="10800000">
            <a:off x="753273" y="1920611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Name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7638" y="2260067"/>
            <a:ext cx="11896725" cy="5282596"/>
            <a:chOff x="0" y="2260067"/>
            <a:chExt cx="12192000" cy="5282596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0" y="2754025"/>
              <a:ext cx="12191999" cy="4788638"/>
              <a:chOff x="0" y="2754025"/>
              <a:chExt cx="12191999" cy="4788638"/>
            </a:xfrm>
          </p:grpSpPr>
          <p:cxnSp>
            <p:nvCxnSpPr>
              <p:cNvPr id="143" name="Straight Connector 142"/>
              <p:cNvCxnSpPr/>
              <p:nvPr/>
            </p:nvCxnSpPr>
            <p:spPr>
              <a:xfrm>
                <a:off x="0" y="275402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0" y="3257382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0" y="3760740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0" y="4767455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0" y="5270813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0" y="5774171"/>
                <a:ext cx="12191999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0" name="Group 149"/>
              <p:cNvGrpSpPr/>
              <p:nvPr/>
            </p:nvGrpSpPr>
            <p:grpSpPr>
              <a:xfrm>
                <a:off x="0" y="6279826"/>
                <a:ext cx="12191999" cy="1262837"/>
                <a:chOff x="599857" y="7950506"/>
                <a:chExt cx="11044455" cy="1262837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599857" y="7950506"/>
                  <a:ext cx="11044455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599857" y="8701101"/>
                  <a:ext cx="11044455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99857" y="9213343"/>
                  <a:ext cx="11044455" cy="0"/>
                </a:xfrm>
                <a:prstGeom prst="line">
                  <a:avLst/>
                </a:prstGeom>
                <a:ln>
                  <a:solidFill>
                    <a:srgbClr val="E2E2E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1" name="Rectangle 120"/>
          <p:cNvSpPr/>
          <p:nvPr/>
        </p:nvSpPr>
        <p:spPr>
          <a:xfrm>
            <a:off x="309777" y="2410016"/>
            <a:ext cx="1825720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Flow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Decision Flow Sub Flow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Decision Flow Task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Decision View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1149539" y="1924397"/>
            <a:ext cx="74083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09777" y="4904856"/>
            <a:ext cx="1825720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Fact Type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Project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Revision/Tag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Rule Family View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560593" y="1924397"/>
            <a:ext cx="1295559" cy="4373339"/>
            <a:chOff x="6864058" y="1924397"/>
            <a:chExt cx="1295559" cy="4373339"/>
          </a:xfrm>
        </p:grpSpPr>
        <p:sp>
          <p:nvSpPr>
            <p:cNvPr id="139" name="Rectangle 138"/>
            <p:cNvSpPr/>
            <p:nvPr/>
          </p:nvSpPr>
          <p:spPr>
            <a:xfrm>
              <a:off x="6864058" y="1924397"/>
              <a:ext cx="1132936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Display Format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864058" y="3801343"/>
              <a:ext cx="1295559" cy="93564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  <a:endParaRPr lang="en-US" sz="1200" dirty="0">
                <a:solidFill>
                  <a:prstClr val="white">
                    <a:lumMod val="85000"/>
                  </a:prstClr>
                </a:solidFill>
                <a:latin typeface="Calibri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6864058" y="4779246"/>
              <a:ext cx="1295559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864058" y="5276385"/>
              <a:ext cx="1295559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864058" y="5805293"/>
              <a:ext cx="1295559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901961" y="1924397"/>
            <a:ext cx="1245900" cy="4167473"/>
            <a:chOff x="9901961" y="1924397"/>
            <a:chExt cx="1245900" cy="4167473"/>
          </a:xfrm>
        </p:grpSpPr>
        <p:sp>
          <p:nvSpPr>
            <p:cNvPr id="141" name="Rectangle 140"/>
            <p:cNvSpPr/>
            <p:nvPr/>
          </p:nvSpPr>
          <p:spPr>
            <a:xfrm>
              <a:off x="9901961" y="1924397"/>
              <a:ext cx="1245900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Required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901961" y="5276385"/>
              <a:ext cx="864811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Required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901961" y="5814871"/>
              <a:ext cx="864811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Required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19714" y="1924397"/>
            <a:ext cx="2179111" cy="5097009"/>
            <a:chOff x="2362362" y="1924397"/>
            <a:chExt cx="2179111" cy="5097009"/>
          </a:xfrm>
        </p:grpSpPr>
        <p:sp>
          <p:nvSpPr>
            <p:cNvPr id="125" name="Rectangle 124"/>
            <p:cNvSpPr/>
            <p:nvPr/>
          </p:nvSpPr>
          <p:spPr>
            <a:xfrm>
              <a:off x="2362362" y="1924397"/>
              <a:ext cx="141621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Custom Properties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362362" y="3801343"/>
              <a:ext cx="1673438" cy="93564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65656"/>
                  </a:solidFill>
                  <a:latin typeface="Calibri"/>
                </a:rPr>
                <a:t>Property A</a:t>
              </a:r>
              <a:endParaRPr lang="en-US" sz="1200" dirty="0">
                <a:solidFill>
                  <a:srgbClr val="565656"/>
                </a:solidFill>
                <a:latin typeface="Calibri"/>
              </a:endParaRP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Implementation Notes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Owner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Source 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362362" y="4779246"/>
              <a:ext cx="1673438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ATB1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ATB2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362362" y="5276385"/>
              <a:ext cx="2179111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Project Mandatory Template 1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Project Template 2</a:t>
              </a: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362362" y="5805293"/>
              <a:ext cx="2179111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Revision Mandatory Property 1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Revision Template 2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362362" y="6307364"/>
              <a:ext cx="2179111" cy="71404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Financial Significant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FS Effective Date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note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21117" y="1924397"/>
            <a:ext cx="1108487" cy="5097009"/>
            <a:chOff x="4400637" y="1924397"/>
            <a:chExt cx="1108487" cy="5097009"/>
          </a:xfrm>
        </p:grpSpPr>
        <p:sp>
          <p:nvSpPr>
            <p:cNvPr id="136" name="Rectangle 135"/>
            <p:cNvSpPr/>
            <p:nvPr/>
          </p:nvSpPr>
          <p:spPr>
            <a:xfrm>
              <a:off x="4400637" y="1924397"/>
              <a:ext cx="85153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Data Type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400637" y="3801343"/>
              <a:ext cx="1108487" cy="93564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4400637" y="4779246"/>
              <a:ext cx="1108487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400637" y="5276385"/>
              <a:ext cx="1108487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400637" y="5805293"/>
              <a:ext cx="1108487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400637" y="6307364"/>
              <a:ext cx="1108487" cy="71404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39948" y="1924397"/>
            <a:ext cx="1344997" cy="5281674"/>
            <a:chOff x="8298455" y="1924397"/>
            <a:chExt cx="1344997" cy="5281674"/>
          </a:xfrm>
        </p:grpSpPr>
        <p:sp>
          <p:nvSpPr>
            <p:cNvPr id="140" name="Rectangle 139"/>
            <p:cNvSpPr/>
            <p:nvPr/>
          </p:nvSpPr>
          <p:spPr>
            <a:xfrm>
              <a:off x="8298455" y="1924397"/>
              <a:ext cx="13449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Allowed Values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298455" y="3801343"/>
              <a:ext cx="1303471" cy="898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298455" y="4779246"/>
              <a:ext cx="1303471" cy="4555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8298455" y="5276385"/>
              <a:ext cx="1303471" cy="4555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298455" y="5805293"/>
              <a:ext cx="1303471" cy="4555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8298455" y="6307364"/>
              <a:ext cx="1303471" cy="898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endParaRPr lang="en-US" sz="1200" dirty="0">
                <a:solidFill>
                  <a:srgbClr val="565656"/>
                </a:solidFill>
                <a:latin typeface="Calibri"/>
              </a:endParaRPr>
            </a:p>
          </p:txBody>
        </p:sp>
      </p:grpSp>
      <p:sp>
        <p:nvSpPr>
          <p:cNvPr id="179" name="Rectangle 178"/>
          <p:cNvSpPr/>
          <p:nvPr/>
        </p:nvSpPr>
        <p:spPr>
          <a:xfrm>
            <a:off x="309777" y="6858000"/>
            <a:ext cx="1825720" cy="54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Rule Family View Role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Property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68" name="Rectangular Callout 67"/>
          <p:cNvSpPr/>
          <p:nvPr/>
        </p:nvSpPr>
        <p:spPr>
          <a:xfrm>
            <a:off x="9268947" y="2680102"/>
            <a:ext cx="2451917" cy="1508500"/>
          </a:xfrm>
          <a:prstGeom prst="wedgeRectCallout">
            <a:avLst>
              <a:gd name="adj1" fmla="val -51232"/>
              <a:gd name="adj2" fmla="val 74728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 lnSpcReduction="10000"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Nothing should be hidden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All sub-lines appear – row gets taller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If line s too long, it breaks line and appears as well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3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System Options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System Options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8" y="1924397"/>
            <a:ext cx="13925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Name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System Option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766469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426728" y="2423549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25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426728" y="4180745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4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426728" y="4756241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20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26728" y="5266732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160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426728" y="5777223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300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426728" y="6287714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30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8274" y="2829221"/>
            <a:ext cx="12095999" cy="4381785"/>
            <a:chOff x="158273" y="2829221"/>
            <a:chExt cx="11862440" cy="438178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58273" y="2829221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58273" y="3335593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58273" y="5163197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58273" y="5675149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8273" y="6187101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58273" y="4651245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58273" y="4021141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54679" y="6699053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00556" y="7211006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10426728" y="6798207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30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157326" y="1924397"/>
            <a:ext cx="13925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0371910" y="1924397"/>
            <a:ext cx="13925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Value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8272" y="2432432"/>
            <a:ext cx="2159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column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spacing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8272" y="3442501"/>
            <a:ext cx="2324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expansion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8272" y="4120977"/>
            <a:ext cx="26454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extension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threshold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58272" y="4776566"/>
            <a:ext cx="2005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layer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spacing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8272" y="5282622"/>
            <a:ext cx="2818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max decision shape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width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58272" y="5788678"/>
            <a:ext cx="2256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max shape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width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8272" y="6294734"/>
            <a:ext cx="27918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min decision shape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width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58272" y="6800790"/>
            <a:ext cx="2230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min shape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width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26728" y="2923081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90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8272" y="2931964"/>
            <a:ext cx="1736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direction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169079" y="2399106"/>
            <a:ext cx="6796184" cy="4761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column spacing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direction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Select this option to cause Rule Family Views to appear in expanded/collapsed display format. In this view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</a:p>
          <a:p>
            <a:pPr algn="l">
              <a:lnSpc>
                <a:spcPct val="80000"/>
              </a:lnSpc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click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the plus/ minus sign to expand/ collapse the Rule Family View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Specifies the number of Rules Family Views in a display which if exceeded will cause the Rule Family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Views</a:t>
            </a:r>
          </a:p>
          <a:p>
            <a:pPr algn="l">
              <a:lnSpc>
                <a:spcPct val="80000"/>
              </a:lnSpc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to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appear collapsed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layer spacing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maximum decision width shape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maximum shape width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minimum decision width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shape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minimum shape width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8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System Options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</a:t>
              </a:r>
              <a:r>
                <a:rPr lang="en-US" sz="1600" dirty="0" smtClean="0">
                  <a:solidFill>
                    <a:srgbClr val="D9F4FF"/>
                  </a:solidFill>
                  <a:sym typeface="Wingdings"/>
                </a:rPr>
                <a:t>System Options</a:t>
              </a:r>
              <a:endParaRPr lang="en-US" sz="1600" dirty="0">
                <a:solidFill>
                  <a:srgbClr val="D9F4FF"/>
                </a:solidFill>
                <a:sym typeface="Wingdings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0538" y="1924397"/>
            <a:ext cx="13925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Name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3" name="Rounded Rectangle 62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System Option</a:t>
              </a: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4" name="Rectangle 73"/>
          <p:cNvSpPr/>
          <p:nvPr/>
        </p:nvSpPr>
        <p:spPr>
          <a:xfrm rot="10800000">
            <a:off x="766469" y="1920112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7638" y="2260067"/>
            <a:ext cx="118729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426728" y="2423549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25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426728" y="4180745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4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426728" y="4756241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20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426728" y="5266732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160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426728" y="5777223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300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426728" y="6287714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30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8274" y="2829221"/>
            <a:ext cx="12095999" cy="4381785"/>
            <a:chOff x="158273" y="2829221"/>
            <a:chExt cx="11862440" cy="438178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58273" y="2829221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58273" y="3335593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58273" y="5163197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58273" y="5675149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8273" y="6187101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58273" y="4651245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58273" y="4021141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54679" y="6699053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00556" y="7211006"/>
              <a:ext cx="11666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10426728" y="6798207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30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157326" y="1924397"/>
            <a:ext cx="13925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Description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0371910" y="1924397"/>
            <a:ext cx="13925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Value</a:t>
            </a:r>
            <a:endParaRPr lang="en-US" sz="1200" b="1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8272" y="2432432"/>
            <a:ext cx="21595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column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spacing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8272" y="3442501"/>
            <a:ext cx="2324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expansion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8272" y="4120977"/>
            <a:ext cx="26454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extension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threshold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58272" y="4776566"/>
            <a:ext cx="2005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layer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spacing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8272" y="5282622"/>
            <a:ext cx="2818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max decision shape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width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58272" y="5788678"/>
            <a:ext cx="2256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max shape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width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8272" y="6294734"/>
            <a:ext cx="27918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min decision shape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width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58272" y="6800790"/>
            <a:ext cx="2230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min shape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width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7638" y="2839277"/>
            <a:ext cx="11896725" cy="480413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26728" y="2923081"/>
            <a:ext cx="1337225" cy="325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595959"/>
                </a:solidFill>
              </a:rPr>
              <a:t>90</a:t>
            </a:r>
            <a:endParaRPr lang="en-US" sz="16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8272" y="2931964"/>
            <a:ext cx="1736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graph </a:t>
            </a:r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direction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169079" y="2399106"/>
            <a:ext cx="6796184" cy="4761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column spacing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direction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Select this option to cause Rule Family Views to appear in expanded/collapsed display format. In this view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</a:p>
          <a:p>
            <a:pPr algn="l">
              <a:lnSpc>
                <a:spcPct val="80000"/>
              </a:lnSpc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click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the plus/ minus sign to expand/ collapse the Rule Family View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Specifies the number of Rules Family Views in a display which if exceeded will cause the Rule Family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Views</a:t>
            </a:r>
          </a:p>
          <a:p>
            <a:pPr algn="l">
              <a:lnSpc>
                <a:spcPct val="80000"/>
              </a:lnSpc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to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appear collapsed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layer spacing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maximum decision width shape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maximum shape width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minimum decision width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shape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Indicates the graph minimum shape width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880" y="3124873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5" y="87165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49404" y="2253832"/>
            <a:ext cx="11902530" cy="124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Custom </a:t>
            </a:r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Properties 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Properties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36954" y="1852651"/>
            <a:ext cx="11902529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5" name="Rectangle 114"/>
          <p:cNvSpPr/>
          <p:nvPr/>
        </p:nvSpPr>
        <p:spPr>
          <a:xfrm rot="10800000">
            <a:off x="753273" y="1920611"/>
            <a:ext cx="362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Lucida Grande"/>
                <a:ea typeface="Lucida Grande"/>
                <a:cs typeface="Lucida Grande"/>
              </a:rPr>
              <a:t>⌃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Name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61854" y="2754025"/>
            <a:ext cx="11882509" cy="4788638"/>
            <a:chOff x="0" y="2754025"/>
            <a:chExt cx="12191999" cy="4788638"/>
          </a:xfrm>
        </p:grpSpPr>
        <p:cxnSp>
          <p:nvCxnSpPr>
            <p:cNvPr id="143" name="Straight Connector 142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0" y="476745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0" y="5270813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0" y="5774171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0" y="6279826"/>
              <a:ext cx="12191999" cy="1262837"/>
              <a:chOff x="599857" y="7950506"/>
              <a:chExt cx="11044455" cy="1262837"/>
            </a:xfrm>
          </p:grpSpPr>
          <p:cxnSp>
            <p:nvCxnSpPr>
              <p:cNvPr id="151" name="Straight Connector 150"/>
              <p:cNvCxnSpPr/>
              <p:nvPr/>
            </p:nvCxnSpPr>
            <p:spPr>
              <a:xfrm>
                <a:off x="599857" y="7950506"/>
                <a:ext cx="11044455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599857" y="8701101"/>
                <a:ext cx="11044455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599857" y="9213343"/>
                <a:ext cx="11044455" cy="0"/>
              </a:xfrm>
              <a:prstGeom prst="line">
                <a:avLst/>
              </a:prstGeom>
              <a:ln>
                <a:solidFill>
                  <a:srgbClr val="E2E2E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Rectangle 141"/>
          <p:cNvSpPr/>
          <p:nvPr/>
        </p:nvSpPr>
        <p:spPr>
          <a:xfrm>
            <a:off x="11149539" y="1924397"/>
            <a:ext cx="74083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09777" y="4904856"/>
            <a:ext cx="1825720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Fact Type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Project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Revision/Tag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Rule Family View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901961" y="1924397"/>
            <a:ext cx="1245900" cy="4167473"/>
            <a:chOff x="9901961" y="1924397"/>
            <a:chExt cx="1245900" cy="4167473"/>
          </a:xfrm>
        </p:grpSpPr>
        <p:sp>
          <p:nvSpPr>
            <p:cNvPr id="141" name="Rectangle 140"/>
            <p:cNvSpPr/>
            <p:nvPr/>
          </p:nvSpPr>
          <p:spPr>
            <a:xfrm>
              <a:off x="9901961" y="1924397"/>
              <a:ext cx="1245900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Required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901961" y="5276385"/>
              <a:ext cx="864811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Required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901961" y="5814871"/>
              <a:ext cx="864811" cy="27699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/>
                </a:rPr>
                <a:t>Required</a:t>
              </a:r>
            </a:p>
          </p:txBody>
        </p:sp>
      </p:grpSp>
      <p:sp>
        <p:nvSpPr>
          <p:cNvPr id="179" name="Rectangle 178"/>
          <p:cNvSpPr/>
          <p:nvPr/>
        </p:nvSpPr>
        <p:spPr>
          <a:xfrm>
            <a:off x="309777" y="6858000"/>
            <a:ext cx="1825720" cy="54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Rule Family View Role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36954" y="3776870"/>
            <a:ext cx="11914980" cy="971826"/>
          </a:xfrm>
          <a:prstGeom prst="rect">
            <a:avLst/>
          </a:prstGeom>
          <a:solidFill>
            <a:srgbClr val="E7F4FC"/>
          </a:solidFill>
        </p:spPr>
        <p:txBody>
          <a:bodyPr wrap="none" rtlCol="0" anchor="ctr">
            <a:noAutofit/>
          </a:bodyPr>
          <a:lstStyle/>
          <a:p>
            <a:pPr algn="ctr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09777" y="2410016"/>
            <a:ext cx="1825720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Decision Flow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Decision Flow Sub Flow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Decision Flow Task</a:t>
            </a:r>
          </a:p>
          <a:p>
            <a:pPr algn="l">
              <a:lnSpc>
                <a:spcPct val="276000"/>
              </a:lnSpc>
            </a:pPr>
            <a:r>
              <a:rPr lang="en-US" sz="1200" u="sng" dirty="0">
                <a:solidFill>
                  <a:srgbClr val="2BB7FE"/>
                </a:solidFill>
              </a:rPr>
              <a:t>Decision View</a:t>
            </a:r>
            <a:endParaRPr lang="en-US" sz="1200" u="sng" dirty="0">
              <a:solidFill>
                <a:srgbClr val="2BB7FE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560593" y="1924397"/>
            <a:ext cx="1295559" cy="4373339"/>
            <a:chOff x="6864058" y="1924397"/>
            <a:chExt cx="1295559" cy="4373339"/>
          </a:xfrm>
        </p:grpSpPr>
        <p:sp>
          <p:nvSpPr>
            <p:cNvPr id="139" name="Rectangle 138"/>
            <p:cNvSpPr/>
            <p:nvPr/>
          </p:nvSpPr>
          <p:spPr>
            <a:xfrm>
              <a:off x="6864058" y="1924397"/>
              <a:ext cx="1132936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Display Format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864058" y="3801343"/>
              <a:ext cx="1295559" cy="93564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  <a:endParaRPr lang="en-US" sz="1200" dirty="0">
                <a:solidFill>
                  <a:prstClr val="white">
                    <a:lumMod val="85000"/>
                  </a:prstClr>
                </a:solidFill>
                <a:latin typeface="Calibri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6864058" y="4779246"/>
              <a:ext cx="1295559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864058" y="5276385"/>
              <a:ext cx="1295559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864058" y="5805293"/>
              <a:ext cx="1295559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19714" y="1924397"/>
            <a:ext cx="2179111" cy="5097009"/>
            <a:chOff x="2362362" y="1924397"/>
            <a:chExt cx="2179111" cy="5097009"/>
          </a:xfrm>
        </p:grpSpPr>
        <p:sp>
          <p:nvSpPr>
            <p:cNvPr id="125" name="Rectangle 124"/>
            <p:cNvSpPr/>
            <p:nvPr/>
          </p:nvSpPr>
          <p:spPr>
            <a:xfrm>
              <a:off x="2362362" y="1924397"/>
              <a:ext cx="141621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Custom Properties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362362" y="3801343"/>
              <a:ext cx="1673438" cy="93564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 smtClean="0">
                  <a:solidFill>
                    <a:srgbClr val="565656"/>
                  </a:solidFill>
                  <a:latin typeface="Calibri"/>
                </a:rPr>
                <a:t>Property A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 smtClean="0">
                  <a:solidFill>
                    <a:srgbClr val="565656"/>
                  </a:solidFill>
                  <a:latin typeface="Calibri"/>
                </a:rPr>
                <a:t>Implementation Notes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 smtClean="0">
                  <a:solidFill>
                    <a:srgbClr val="565656"/>
                  </a:solidFill>
                  <a:latin typeface="Calibri"/>
                </a:rPr>
                <a:t>Owner</a:t>
              </a:r>
              <a:endParaRPr lang="en-US" sz="1200" dirty="0">
                <a:solidFill>
                  <a:srgbClr val="565656"/>
                </a:solidFill>
                <a:latin typeface="Calibri"/>
              </a:endParaRP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Source 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362362" y="4779246"/>
              <a:ext cx="1673438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ATB1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ATB2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362362" y="5276385"/>
              <a:ext cx="2179111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Project Mandatory Template 1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Project Template 2</a:t>
              </a: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362362" y="5805293"/>
              <a:ext cx="2179111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Revision Mandatory Property 1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Revision Template 2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362362" y="6307364"/>
              <a:ext cx="2179111" cy="71404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Financial Significant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FS Effective Date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note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21117" y="1924397"/>
            <a:ext cx="1108487" cy="5097009"/>
            <a:chOff x="4400637" y="1924397"/>
            <a:chExt cx="1108487" cy="5097009"/>
          </a:xfrm>
        </p:grpSpPr>
        <p:sp>
          <p:nvSpPr>
            <p:cNvPr id="136" name="Rectangle 135"/>
            <p:cNvSpPr/>
            <p:nvPr/>
          </p:nvSpPr>
          <p:spPr>
            <a:xfrm>
              <a:off x="4400637" y="1924397"/>
              <a:ext cx="851535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Data Type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400637" y="3801343"/>
              <a:ext cx="1108487" cy="93564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4400637" y="4779246"/>
              <a:ext cx="1108487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4400637" y="5276385"/>
              <a:ext cx="1108487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400637" y="5805293"/>
              <a:ext cx="1108487" cy="492443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400637" y="6307364"/>
              <a:ext cx="1108487" cy="71404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/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TEXT</a:t>
              </a: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20" y="4056470"/>
            <a:ext cx="614435" cy="796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" name="Group 62"/>
          <p:cNvGrpSpPr/>
          <p:nvPr/>
        </p:nvGrpSpPr>
        <p:grpSpPr>
          <a:xfrm>
            <a:off x="8039948" y="1924397"/>
            <a:ext cx="1344997" cy="5281674"/>
            <a:chOff x="8298455" y="1924397"/>
            <a:chExt cx="1344997" cy="5281674"/>
          </a:xfrm>
        </p:grpSpPr>
        <p:sp>
          <p:nvSpPr>
            <p:cNvPr id="64" name="Rectangle 63"/>
            <p:cNvSpPr/>
            <p:nvPr/>
          </p:nvSpPr>
          <p:spPr>
            <a:xfrm>
              <a:off x="8298455" y="1924397"/>
              <a:ext cx="1344997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l"/>
              <a:r>
                <a:rPr lang="en-US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</a:rPr>
                <a:t>Allowed Values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298455" y="3801343"/>
              <a:ext cx="1303471" cy="898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298455" y="4779246"/>
              <a:ext cx="1303471" cy="4555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298455" y="5276385"/>
              <a:ext cx="1303471" cy="4555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298455" y="5805293"/>
              <a:ext cx="1303471" cy="455509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298455" y="6307364"/>
              <a:ext cx="1303471" cy="898707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r>
                <a:rPr lang="en-US" sz="1200" dirty="0">
                  <a:solidFill>
                    <a:srgbClr val="565656"/>
                  </a:solidFill>
                  <a:latin typeface="Calibri"/>
                </a:rPr>
                <a:t>Any Value</a:t>
              </a:r>
            </a:p>
            <a:p>
              <a:pPr algn="l">
                <a:lnSpc>
                  <a:spcPct val="120000"/>
                </a:lnSpc>
              </a:pPr>
              <a:endParaRPr lang="en-US" sz="1200" dirty="0">
                <a:solidFill>
                  <a:srgbClr val="565656"/>
                </a:solidFill>
                <a:latin typeface="Calibri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71" name="Rounded Rectangle 70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</a:t>
              </a:r>
              <a:r>
                <a:rPr lang="en-US" sz="1200" dirty="0" smtClean="0">
                  <a:solidFill>
                    <a:schemeClr val="bg1">
                      <a:lumMod val="75000"/>
                    </a:schemeClr>
                  </a:solidFill>
                </a:rPr>
                <a:t>Property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7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sp>
        <p:nvSpPr>
          <p:cNvPr id="73" name="Rectangular Callout 72"/>
          <p:cNvSpPr/>
          <p:nvPr/>
        </p:nvSpPr>
        <p:spPr>
          <a:xfrm>
            <a:off x="9268947" y="2680102"/>
            <a:ext cx="2451917" cy="1508500"/>
          </a:xfrm>
          <a:prstGeom prst="wedgeRectCallout">
            <a:avLst>
              <a:gd name="adj1" fmla="val -46688"/>
              <a:gd name="adj2" fmla="val -8626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Hovering the row highlights the entire height of the row</a:t>
            </a:r>
          </a:p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Links behave as defined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308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Sapiens_02_Communities - Stru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37478"/>
            <a:ext cx="12192000" cy="15196738"/>
          </a:xfrm>
          <a:prstGeom prst="rect">
            <a:avLst/>
          </a:prstGeom>
          <a:solidFill>
            <a:srgbClr val="E8E9E8"/>
          </a:solidFill>
        </p:spPr>
        <p:txBody>
          <a:bodyPr wrap="none" rtlCol="0" anchor="ctr">
            <a:normAutofit/>
          </a:bodyPr>
          <a:lstStyle/>
          <a:p>
            <a:pPr algn="ctr" defTabSz="914400"/>
            <a:endParaRPr lang="en-US" sz="20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8971"/>
            <a:ext cx="12192000" cy="135402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r="2700000" algn="tl" rotWithShape="0">
              <a:srgbClr val="000000">
                <a:alpha val="13000"/>
              </a:srgbClr>
            </a:outerShdw>
          </a:effectLst>
        </p:spPr>
        <p:txBody>
          <a:bodyPr wrap="square" rtlCol="0" anchor="t">
            <a:normAutofit/>
          </a:bodyPr>
          <a:lstStyle/>
          <a:p>
            <a:pPr algn="l" defTabSz="914400"/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575" y="1276389"/>
            <a:ext cx="285312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Decision View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0"/>
            <a:ext cx="12192000" cy="1126433"/>
            <a:chOff x="0" y="0"/>
            <a:chExt cx="12192000" cy="1126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91740"/>
            <a:stretch/>
          </p:blipFill>
          <p:spPr>
            <a:xfrm>
              <a:off x="0" y="0"/>
              <a:ext cx="12192000" cy="629478"/>
            </a:xfrm>
            <a:prstGeom prst="rect">
              <a:avLst/>
            </a:prstGeom>
          </p:spPr>
        </p:pic>
        <p:sp>
          <p:nvSpPr>
            <p:cNvPr id="5" name="Title 3"/>
            <p:cNvSpPr txBox="1">
              <a:spLocks/>
            </p:cNvSpPr>
            <p:nvPr/>
          </p:nvSpPr>
          <p:spPr>
            <a:xfrm>
              <a:off x="0" y="642732"/>
              <a:ext cx="12192000" cy="483701"/>
            </a:xfrm>
            <a:prstGeom prst="rect">
              <a:avLst/>
            </a:prstGeom>
            <a:solidFill>
              <a:srgbClr val="1FB3EE"/>
            </a:solidFill>
          </p:spPr>
          <p:txBody>
            <a:bodyPr vert="horz" lIns="180000" tIns="45718" rIns="91434" bIns="45718" rtlCol="0" anchor="ctr">
              <a:normAutofit/>
            </a:bodyPr>
            <a:lstStyle>
              <a:lvl1pPr algn="l" defTabSz="91434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509EC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     Admin  &gt;  Settings &gt; Custom </a:t>
              </a:r>
              <a:r>
                <a:rPr lang="en-US" sz="1600" dirty="0" smtClean="0">
                  <a:solidFill>
                    <a:srgbClr val="D9F4FF"/>
                  </a:solidFill>
                  <a:latin typeface="Calibri"/>
                  <a:sym typeface="Wingdings"/>
                </a:rPr>
                <a:t>Properties </a:t>
              </a:r>
              <a:r>
                <a:rPr lang="en-US" sz="1600" dirty="0">
                  <a:solidFill>
                    <a:srgbClr val="D9F4FF"/>
                  </a:solidFill>
                  <a:latin typeface="Calibri"/>
                  <a:sym typeface="Wingdings"/>
                </a:rPr>
                <a:t>&gt; Decision View</a:t>
              </a:r>
              <a:endParaRPr lang="en-US" sz="1600" dirty="0">
                <a:solidFill>
                  <a:srgbClr val="D9F4FF"/>
                </a:solidFill>
                <a:latin typeface="Calibri"/>
              </a:endParaRPr>
            </a:p>
          </p:txBody>
        </p:sp>
        <p:pic>
          <p:nvPicPr>
            <p:cNvPr id="3" name="Picture 2" descr="noun_49007_cc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5" t="5797" r="11192" b="19002"/>
            <a:stretch/>
          </p:blipFill>
          <p:spPr>
            <a:xfrm>
              <a:off x="161761" y="779734"/>
              <a:ext cx="189032" cy="184296"/>
            </a:xfrm>
            <a:prstGeom prst="rect">
              <a:avLst/>
            </a:prstGeom>
          </p:spPr>
        </p:pic>
      </p:grpSp>
      <p:sp>
        <p:nvSpPr>
          <p:cNvPr id="114" name="Rectangle 113"/>
          <p:cNvSpPr/>
          <p:nvPr/>
        </p:nvSpPr>
        <p:spPr>
          <a:xfrm>
            <a:off x="147638" y="1852651"/>
            <a:ext cx="11896725" cy="400110"/>
          </a:xfrm>
          <a:prstGeom prst="rect">
            <a:avLst/>
          </a:prstGeom>
          <a:solidFill>
            <a:srgbClr val="EFF0F2"/>
          </a:solidFill>
        </p:spPr>
        <p:txBody>
          <a:bodyPr wrap="square" rtlCol="0" anchor="ctr">
            <a:spAutoFit/>
          </a:bodyPr>
          <a:lstStyle/>
          <a:p>
            <a:pPr algn="ctr" defTabSz="914400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405" y="1924397"/>
            <a:ext cx="89909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Order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7638" y="2260067"/>
            <a:ext cx="11896725" cy="1999325"/>
            <a:chOff x="0" y="2260067"/>
            <a:chExt cx="12192000" cy="199932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2260067"/>
              <a:ext cx="1219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0" y="2754025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0" y="325738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0" y="3760740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0" y="4259392"/>
              <a:ext cx="12191999" cy="0"/>
            </a:xfrm>
            <a:prstGeom prst="line">
              <a:avLst/>
            </a:prstGeom>
            <a:ln>
              <a:solidFill>
                <a:srgbClr val="E2E2E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/>
          <p:cNvSpPr/>
          <p:nvPr/>
        </p:nvSpPr>
        <p:spPr>
          <a:xfrm>
            <a:off x="309777" y="2410016"/>
            <a:ext cx="432027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latin typeface="Calibri"/>
              </a:rPr>
              <a:t>1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2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3</a:t>
            </a:r>
          </a:p>
          <a:p>
            <a:pPr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  <a:latin typeface="Calibri"/>
              </a:rPr>
              <a:t>4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40427" y="1924397"/>
            <a:ext cx="977834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Data Type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9467191" y="1333879"/>
            <a:ext cx="2492466" cy="396000"/>
            <a:chOff x="9247836" y="1333879"/>
            <a:chExt cx="2492466" cy="396000"/>
          </a:xfrm>
        </p:grpSpPr>
        <p:sp>
          <p:nvSpPr>
            <p:cNvPr id="62" name="Rounded Rectangle 61"/>
            <p:cNvSpPr/>
            <p:nvPr/>
          </p:nvSpPr>
          <p:spPr>
            <a:xfrm>
              <a:off x="9247836" y="1333879"/>
              <a:ext cx="2492466" cy="396000"/>
            </a:xfrm>
            <a:prstGeom prst="roundRect">
              <a:avLst>
                <a:gd name="adj" fmla="val 5333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l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</a:rPr>
                <a:t> Search a Decision View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lum bright="70000" contrast="-70000"/>
              <a:alphaModFix amt="74000"/>
            </a:blip>
            <a:stretch>
              <a:fillRect/>
            </a:stretch>
          </p:blipFill>
          <p:spPr>
            <a:xfrm flipH="1">
              <a:off x="11371377" y="1405474"/>
              <a:ext cx="245252" cy="2452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8318424" y="1334411"/>
            <a:ext cx="964398" cy="395443"/>
            <a:chOff x="5884279" y="2159231"/>
            <a:chExt cx="964398" cy="395443"/>
          </a:xfrm>
        </p:grpSpPr>
        <p:sp>
          <p:nvSpPr>
            <p:cNvPr id="65" name="Rounded Rectangle 64"/>
            <p:cNvSpPr/>
            <p:nvPr/>
          </p:nvSpPr>
          <p:spPr>
            <a:xfrm>
              <a:off x="5884279" y="2159231"/>
              <a:ext cx="964398" cy="395443"/>
            </a:xfrm>
            <a:prstGeom prst="roundRect">
              <a:avLst>
                <a:gd name="adj" fmla="val 8171"/>
              </a:avLst>
            </a:prstGeom>
            <a:solidFill>
              <a:srgbClr val="FAFAF9"/>
            </a:solidFill>
            <a:ln w="952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5978736" y="2218884"/>
              <a:ext cx="301961" cy="276999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>
              <a:normAutofit/>
            </a:bodyPr>
            <a:lstStyle/>
            <a:p>
              <a:pPr algn="ctr" rtl="0">
                <a:lnSpc>
                  <a:spcPct val="80000"/>
                </a:lnSpc>
              </a:pPr>
              <a:r>
                <a:rPr lang="en-US" sz="1200" dirty="0">
                  <a:solidFill>
                    <a:srgbClr val="7F7F7F"/>
                  </a:solidFill>
                  <a:sym typeface="Zapf Dingbats"/>
                </a:rPr>
                <a:t>✕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259519" y="1924397"/>
            <a:ext cx="186504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Custom Properties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53892" y="2410016"/>
            <a:ext cx="1825720" cy="1806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Property A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Implementation Notes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Owner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Source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5355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192626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Display Format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87702" y="2410016"/>
            <a:ext cx="1106393" cy="1751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Text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721192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Allowed Value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716268" y="2410016"/>
            <a:ext cx="110639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595959"/>
                </a:solidFill>
                <a:latin typeface="Calibri"/>
              </a:rPr>
              <a:t>Any Value</a:t>
            </a:r>
          </a:p>
          <a:p>
            <a:pPr algn="l">
              <a:lnSpc>
                <a:spcPct val="276000"/>
              </a:lnSpc>
            </a:pPr>
            <a:r>
              <a:rPr lang="en-US" sz="1200" dirty="0">
                <a:solidFill>
                  <a:srgbClr val="595959"/>
                </a:solidFill>
              </a:rPr>
              <a:t>Any Value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616280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Required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0324677" y="1924397"/>
            <a:ext cx="116890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Retired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9268947" y="4507045"/>
            <a:ext cx="2451917" cy="1508500"/>
          </a:xfrm>
          <a:prstGeom prst="wedgeRectCallout">
            <a:avLst>
              <a:gd name="adj1" fmla="val -46688"/>
              <a:gd name="adj2" fmla="val -86260"/>
            </a:avLst>
          </a:prstGeom>
          <a:solidFill>
            <a:srgbClr val="F7E58E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66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144000" tIns="93600" bIns="93600" rtlCol="0" anchor="t" anchorCtr="0">
            <a:normAutofit/>
          </a:bodyPr>
          <a:lstStyle/>
          <a:p>
            <a:pPr algn="l" defTabSz="914400">
              <a:spcAft>
                <a:spcPts val="1200"/>
              </a:spcAft>
            </a:pPr>
            <a:r>
              <a:rPr lang="en-US" sz="1400" dirty="0" smtClean="0">
                <a:solidFill>
                  <a:srgbClr val="595959"/>
                </a:solidFill>
                <a:latin typeface="Calibri"/>
              </a:rPr>
              <a:t>Values appear only when they are active – retired or required</a:t>
            </a:r>
            <a:endParaRPr lang="en-US" sz="14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54467" y="2410016"/>
            <a:ext cx="11063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Required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325824" y="2866752"/>
            <a:ext cx="11063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 smtClean="0">
                <a:solidFill>
                  <a:srgbClr val="595959"/>
                </a:solidFill>
                <a:latin typeface="Calibri"/>
              </a:rPr>
              <a:t>Retired</a:t>
            </a:r>
            <a:endParaRPr lang="en-US" sz="1200" dirty="0">
              <a:solidFill>
                <a:srgbClr val="5959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10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CVTheme 2015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897D5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65000"/>
            <a:lumOff val="35000"/>
          </a:schemeClr>
        </a:solidFill>
      </a:spPr>
      <a:bodyPr wrap="none" rtlCol="0" anchor="ctr">
        <a:noAutofit/>
      </a:bodyPr>
      <a:lstStyle>
        <a:defPPr algn="ctr" defTabSz="914400">
          <a:defRPr sz="2000" dirty="0" smtClean="0">
            <a:solidFill>
              <a:srgbClr val="FFFFFF"/>
            </a:solidFill>
            <a:latin typeface="Calibri"/>
          </a:defRPr>
        </a:defPPr>
      </a:lstStyle>
    </a:spDef>
    <a:txDef>
      <a:spPr>
        <a:noFill/>
      </a:spPr>
      <a:bodyPr wrap="square" rtlCol="0">
        <a:normAutofit/>
      </a:bodyPr>
      <a:lstStyle>
        <a:defPPr algn="l">
          <a:defRPr b="1" dirty="0" smtClean="0">
            <a:solidFill>
              <a:srgbClr val="5E9BF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Theme 2015" id="{5B5FF9A8-585D-495B-906A-3974F6073142}" vid="{1782D270-021E-4AC3-982A-11FDC979F397}"/>
    </a:ext>
  </a:extLst>
</a:theme>
</file>

<file path=ppt/theme/theme2.xml><?xml version="1.0" encoding="utf-8"?>
<a:theme xmlns:a="http://schemas.openxmlformats.org/drawingml/2006/main" name="1_CVTheme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mpd="sng">
          <a:solidFill>
            <a:schemeClr val="bg1">
              <a:lumMod val="75000"/>
            </a:schemeClr>
          </a:solidFill>
        </a:ln>
        <a:effectLst/>
      </a:spPr>
      <a:bodyPr rtlCol="1" anchor="t">
        <a:spAutoFit/>
      </a:bodyPr>
      <a:lstStyle>
        <a:defPPr algn="l" rtl="0">
          <a:defRPr sz="1400" dirty="0" smtClean="0">
            <a:solidFill>
              <a:schemeClr val="accent6">
                <a:lumMod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VTheme 2015" id="{5B5FF9A8-585D-495B-906A-3974F6073142}" vid="{1782D270-021E-4AC3-982A-11FDC979F397}"/>
    </a:ext>
  </a:extLst>
</a:theme>
</file>

<file path=ppt/theme/theme3.xml><?xml version="1.0" encoding="utf-8"?>
<a:theme xmlns:a="http://schemas.openxmlformats.org/drawingml/2006/main" name="6_CVTheme 2015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897D5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65000"/>
            <a:lumOff val="35000"/>
          </a:schemeClr>
        </a:solidFill>
      </a:spPr>
      <a:bodyPr wrap="none" rtlCol="0" anchor="ctr">
        <a:noAutofit/>
      </a:bodyPr>
      <a:lstStyle>
        <a:defPPr algn="ctr" defTabSz="914400">
          <a:defRPr sz="2000" dirty="0" smtClean="0">
            <a:solidFill>
              <a:srgbClr val="FFFFFF"/>
            </a:solidFill>
            <a:latin typeface="Calibri"/>
          </a:defRPr>
        </a:defPPr>
      </a:lstStyle>
    </a:spDef>
    <a:txDef>
      <a:spPr>
        <a:noFill/>
      </a:spPr>
      <a:bodyPr wrap="square" rtlCol="0">
        <a:normAutofit/>
      </a:bodyPr>
      <a:lstStyle>
        <a:defPPr algn="l">
          <a:defRPr b="1" dirty="0" smtClean="0">
            <a:solidFill>
              <a:srgbClr val="5E9BF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Theme 2015" id="{5B5FF9A8-585D-495B-906A-3974F6073142}" vid="{1782D270-021E-4AC3-982A-11FDC979F397}"/>
    </a:ext>
  </a:extLst>
</a:theme>
</file>

<file path=ppt/theme/theme4.xml><?xml version="1.0" encoding="utf-8"?>
<a:theme xmlns:a="http://schemas.openxmlformats.org/drawingml/2006/main" name="4_CVTheme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mpd="sng">
          <a:solidFill>
            <a:schemeClr val="bg1">
              <a:lumMod val="75000"/>
            </a:schemeClr>
          </a:solidFill>
        </a:ln>
        <a:effectLst/>
      </a:spPr>
      <a:bodyPr rtlCol="1" anchor="t">
        <a:spAutoFit/>
      </a:bodyPr>
      <a:lstStyle>
        <a:defPPr algn="l" rtl="0">
          <a:defRPr sz="1400" dirty="0" smtClean="0">
            <a:solidFill>
              <a:schemeClr val="accent6">
                <a:lumMod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VTheme 2015" id="{5B5FF9A8-585D-495B-906A-3974F6073142}" vid="{1782D270-021E-4AC3-982A-11FDC979F397}"/>
    </a:ext>
  </a:extLst>
</a:theme>
</file>

<file path=ppt/theme/theme5.xml><?xml version="1.0" encoding="utf-8"?>
<a:theme xmlns:a="http://schemas.openxmlformats.org/drawingml/2006/main" name="7_CVTheme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 cmpd="sng">
          <a:solidFill>
            <a:schemeClr val="bg1">
              <a:lumMod val="75000"/>
            </a:schemeClr>
          </a:solidFill>
        </a:ln>
        <a:effectLst/>
      </a:spPr>
      <a:bodyPr rtlCol="1" anchor="t">
        <a:spAutoFit/>
      </a:bodyPr>
      <a:lstStyle>
        <a:defPPr algn="l" rtl="0">
          <a:defRPr sz="1400" dirty="0" smtClean="0">
            <a:solidFill>
              <a:schemeClr val="accent6">
                <a:lumMod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VTheme 2015" id="{5B5FF9A8-585D-495B-906A-3974F6073142}" vid="{1782D270-021E-4AC3-982A-11FDC979F39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CVTheme 2015</Template>
  <TotalTime>32707</TotalTime>
  <Words>6032</Words>
  <Application>Microsoft Office PowerPoint</Application>
  <PresentationFormat>Widescreen</PresentationFormat>
  <Paragraphs>2348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Calibri</vt:lpstr>
      <vt:lpstr>Lucida Grande</vt:lpstr>
      <vt:lpstr>Symbol</vt:lpstr>
      <vt:lpstr>Times New Roman</vt:lpstr>
      <vt:lpstr>Wingdings</vt:lpstr>
      <vt:lpstr>Zapf Dingbats</vt:lpstr>
      <vt:lpstr>5_CVTheme 2015</vt:lpstr>
      <vt:lpstr>1_CVTheme 2015</vt:lpstr>
      <vt:lpstr>6_CVTheme 2015</vt:lpstr>
      <vt:lpstr>4_CVTheme 2015</vt:lpstr>
      <vt:lpstr>7_CVTheme 2015</vt:lpstr>
      <vt:lpstr> Sapiens Decision Admin - Settings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SpecialNeedsWare Oneder Academic</dc:title>
  <dc:creator>Gil Bronstein</dc:creator>
  <cp:lastModifiedBy>Eitan Fisher</cp:lastModifiedBy>
  <cp:revision>2180</cp:revision>
  <dcterms:created xsi:type="dcterms:W3CDTF">2015-11-09T10:14:14Z</dcterms:created>
  <dcterms:modified xsi:type="dcterms:W3CDTF">2016-05-26T06:18:42Z</dcterms:modified>
</cp:coreProperties>
</file>